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2" r:id="rId6"/>
  </p:sldMasterIdLst>
  <p:notesMasterIdLst>
    <p:notesMasterId r:id="rId46"/>
  </p:notesMasterIdLst>
  <p:handoutMasterIdLst>
    <p:handoutMasterId r:id="rId47"/>
  </p:handoutMasterIdLst>
  <p:sldIdLst>
    <p:sldId id="266" r:id="rId7"/>
    <p:sldId id="303" r:id="rId8"/>
    <p:sldId id="261" r:id="rId9"/>
    <p:sldId id="258" r:id="rId10"/>
    <p:sldId id="260" r:id="rId11"/>
    <p:sldId id="315" r:id="rId12"/>
    <p:sldId id="262" r:id="rId13"/>
    <p:sldId id="306" r:id="rId14"/>
    <p:sldId id="304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05" r:id="rId24"/>
    <p:sldId id="331" r:id="rId25"/>
    <p:sldId id="264" r:id="rId26"/>
    <p:sldId id="263" r:id="rId27"/>
    <p:sldId id="265" r:id="rId28"/>
    <p:sldId id="321" r:id="rId29"/>
    <p:sldId id="318" r:id="rId30"/>
    <p:sldId id="317" r:id="rId31"/>
    <p:sldId id="270" r:id="rId32"/>
    <p:sldId id="271" r:id="rId33"/>
    <p:sldId id="272" r:id="rId34"/>
    <p:sldId id="273" r:id="rId35"/>
    <p:sldId id="274" r:id="rId36"/>
    <p:sldId id="301" r:id="rId37"/>
    <p:sldId id="275" r:id="rId38"/>
    <p:sldId id="320" r:id="rId39"/>
    <p:sldId id="277" r:id="rId40"/>
    <p:sldId id="278" r:id="rId41"/>
    <p:sldId id="291" r:id="rId42"/>
    <p:sldId id="322" r:id="rId43"/>
    <p:sldId id="319" r:id="rId44"/>
    <p:sldId id="280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D7EF"/>
    <a:srgbClr val="163B6B"/>
    <a:srgbClr val="012E4E"/>
    <a:srgbClr val="022A47"/>
    <a:srgbClr val="002844"/>
    <a:srgbClr val="012946"/>
    <a:srgbClr val="0765AA"/>
    <a:srgbClr val="328DD1"/>
    <a:srgbClr val="3E98D7"/>
    <a:srgbClr val="001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2B6775-CC31-E642-8198-CBB575425DFB}" v="2" dt="2023-03-23T09:41:25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3"/>
    <p:restoredTop sz="76399"/>
  </p:normalViewPr>
  <p:slideViewPr>
    <p:cSldViewPr snapToGrid="0" snapToObjects="1">
      <p:cViewPr varScale="1">
        <p:scale>
          <a:sx n="86" d="100"/>
          <a:sy n="86" d="100"/>
        </p:scale>
        <p:origin x="208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92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Kus" userId="78a3684e-074f-46db-a9df-0dfef7f53e40" providerId="ADAL" clId="{192B6775-CC31-E642-8198-CBB575425DFB}"/>
    <pc:docChg chg="undo custSel modSld">
      <pc:chgData name="Nicole Kus" userId="78a3684e-074f-46db-a9df-0dfef7f53e40" providerId="ADAL" clId="{192B6775-CC31-E642-8198-CBB575425DFB}" dt="2023-03-31T06:23:36.881" v="415" actId="20577"/>
      <pc:docMkLst>
        <pc:docMk/>
      </pc:docMkLst>
      <pc:sldChg chg="modSp mod">
        <pc:chgData name="Nicole Kus" userId="78a3684e-074f-46db-a9df-0dfef7f53e40" providerId="ADAL" clId="{192B6775-CC31-E642-8198-CBB575425DFB}" dt="2023-03-31T06:23:36.881" v="415" actId="20577"/>
        <pc:sldMkLst>
          <pc:docMk/>
          <pc:sldMk cId="2047231000" sldId="266"/>
        </pc:sldMkLst>
        <pc:spChg chg="mod">
          <ac:chgData name="Nicole Kus" userId="78a3684e-074f-46db-a9df-0dfef7f53e40" providerId="ADAL" clId="{192B6775-CC31-E642-8198-CBB575425DFB}" dt="2023-03-31T06:23:36.881" v="415" actId="20577"/>
          <ac:spMkLst>
            <pc:docMk/>
            <pc:sldMk cId="2047231000" sldId="266"/>
            <ac:spMk id="2" creationId="{621A27FA-9D86-CB44-BF54-0F4D228309DB}"/>
          </ac:spMkLst>
        </pc:spChg>
      </pc:sldChg>
      <pc:sldChg chg="addSp modSp mod">
        <pc:chgData name="Nicole Kus" userId="78a3684e-074f-46db-a9df-0dfef7f53e40" providerId="ADAL" clId="{192B6775-CC31-E642-8198-CBB575425DFB}" dt="2023-03-23T09:44:33.083" v="413" actId="1037"/>
        <pc:sldMkLst>
          <pc:docMk/>
          <pc:sldMk cId="2705391363" sldId="280"/>
        </pc:sldMkLst>
        <pc:spChg chg="add mod">
          <ac:chgData name="Nicole Kus" userId="78a3684e-074f-46db-a9df-0dfef7f53e40" providerId="ADAL" clId="{192B6775-CC31-E642-8198-CBB575425DFB}" dt="2023-03-23T09:44:19.215" v="385" actId="1037"/>
          <ac:spMkLst>
            <pc:docMk/>
            <pc:sldMk cId="2705391363" sldId="280"/>
            <ac:spMk id="5" creationId="{3339161B-06A3-930D-1C2A-77C12FB04DAF}"/>
          </ac:spMkLst>
        </pc:spChg>
        <pc:spChg chg="mod">
          <ac:chgData name="Nicole Kus" userId="78a3684e-074f-46db-a9df-0dfef7f53e40" providerId="ADAL" clId="{192B6775-CC31-E642-8198-CBB575425DFB}" dt="2023-03-23T09:44:33.083" v="413" actId="1037"/>
          <ac:spMkLst>
            <pc:docMk/>
            <pc:sldMk cId="2705391363" sldId="280"/>
            <ac:spMk id="6" creationId="{88FAF2CE-34E5-3B45-B809-A4EB7F4C83BC}"/>
          </ac:spMkLst>
        </pc:spChg>
        <pc:picChg chg="mod">
          <ac:chgData name="Nicole Kus" userId="78a3684e-074f-46db-a9df-0dfef7f53e40" providerId="ADAL" clId="{192B6775-CC31-E642-8198-CBB575425DFB}" dt="2023-03-23T09:42:41.661" v="184" actId="1076"/>
          <ac:picMkLst>
            <pc:docMk/>
            <pc:sldMk cId="2705391363" sldId="280"/>
            <ac:picMk id="4" creationId="{48B65D2A-4423-5041-A8BD-B91517AB6A1D}"/>
          </ac:picMkLst>
        </pc:picChg>
      </pc:sldChg>
    </pc:docChg>
  </pc:docChgLst>
  <pc:docChgLst>
    <pc:chgData name=" " userId="b9c347a8-1b21-4167-b3b7-67f140d00112" providerId="ADAL" clId="{36F236F7-D0BB-EA46-86A4-7315C94409B3}"/>
    <pc:docChg chg="addSld modSld">
      <pc:chgData name=" " userId="b9c347a8-1b21-4167-b3b7-67f140d00112" providerId="ADAL" clId="{36F236F7-D0BB-EA46-86A4-7315C94409B3}" dt="2023-03-23T09:31:21.193" v="0"/>
      <pc:docMkLst>
        <pc:docMk/>
      </pc:docMkLst>
      <pc:sldChg chg="add">
        <pc:chgData name=" " userId="b9c347a8-1b21-4167-b3b7-67f140d00112" providerId="ADAL" clId="{36F236F7-D0BB-EA46-86A4-7315C94409B3}" dt="2023-03-23T09:31:21.193" v="0"/>
        <pc:sldMkLst>
          <pc:docMk/>
          <pc:sldMk cId="3014343626" sldId="331"/>
        </pc:sldMkLst>
      </pc:sldChg>
    </pc:docChg>
  </pc:docChgLst>
  <pc:docChgLst>
    <pc:chgData name="Nicole Kus" userId="78a3684e-074f-46db-a9df-0dfef7f53e40" providerId="ADAL" clId="{2D901709-1E06-F24B-8461-BA056293DC7F}"/>
    <pc:docChg chg="undo custSel addSld delSld modSld">
      <pc:chgData name="Nicole Kus" userId="78a3684e-074f-46db-a9df-0dfef7f53e40" providerId="ADAL" clId="{2D901709-1E06-F24B-8461-BA056293DC7F}" dt="2023-02-20T09:38:20.203" v="145" actId="1035"/>
      <pc:docMkLst>
        <pc:docMk/>
      </pc:docMkLst>
      <pc:sldChg chg="mod modShow">
        <pc:chgData name="Nicole Kus" userId="78a3684e-074f-46db-a9df-0dfef7f53e40" providerId="ADAL" clId="{2D901709-1E06-F24B-8461-BA056293DC7F}" dt="2023-02-20T09:26:47.048" v="54" actId="729"/>
        <pc:sldMkLst>
          <pc:docMk/>
          <pc:sldMk cId="3089453959" sldId="258"/>
        </pc:sldMkLst>
      </pc:sldChg>
      <pc:sldChg chg="addSp delSp modSp mod delAnim modAnim modShow">
        <pc:chgData name="Nicole Kus" userId="78a3684e-074f-46db-a9df-0dfef7f53e40" providerId="ADAL" clId="{2D901709-1E06-F24B-8461-BA056293DC7F}" dt="2023-02-20T09:36:45.249" v="129"/>
        <pc:sldMkLst>
          <pc:docMk/>
          <pc:sldMk cId="325677810" sldId="260"/>
        </pc:sldMkLst>
        <pc:spChg chg="del">
          <ac:chgData name="Nicole Kus" userId="78a3684e-074f-46db-a9df-0dfef7f53e40" providerId="ADAL" clId="{2D901709-1E06-F24B-8461-BA056293DC7F}" dt="2023-02-20T09:35:21.028" v="112" actId="478"/>
          <ac:spMkLst>
            <pc:docMk/>
            <pc:sldMk cId="325677810" sldId="260"/>
            <ac:spMk id="2" creationId="{72937E93-8B3E-6D4A-84DE-CC341679118C}"/>
          </ac:spMkLst>
        </pc:spChg>
        <pc:spChg chg="add del mod">
          <ac:chgData name="Nicole Kus" userId="78a3684e-074f-46db-a9df-0dfef7f53e40" providerId="ADAL" clId="{2D901709-1E06-F24B-8461-BA056293DC7F}" dt="2023-02-20T09:26:41.493" v="53"/>
          <ac:spMkLst>
            <pc:docMk/>
            <pc:sldMk cId="325677810" sldId="260"/>
            <ac:spMk id="3" creationId="{751B0852-940C-97B2-A976-0FC13503DA55}"/>
          </ac:spMkLst>
        </pc:spChg>
        <pc:spChg chg="del">
          <ac:chgData name="Nicole Kus" userId="78a3684e-074f-46db-a9df-0dfef7f53e40" providerId="ADAL" clId="{2D901709-1E06-F24B-8461-BA056293DC7F}" dt="2023-02-20T09:35:19.123" v="111" actId="478"/>
          <ac:spMkLst>
            <pc:docMk/>
            <pc:sldMk cId="325677810" sldId="260"/>
            <ac:spMk id="4" creationId="{6B6709C0-88DC-6A47-BBA2-C20AFB7CAEDC}"/>
          </ac:spMkLst>
        </pc:spChg>
        <pc:spChg chg="add del mod">
          <ac:chgData name="Nicole Kus" userId="78a3684e-074f-46db-a9df-0dfef7f53e40" providerId="ADAL" clId="{2D901709-1E06-F24B-8461-BA056293DC7F}" dt="2023-02-20T09:35:15.509" v="109"/>
          <ac:spMkLst>
            <pc:docMk/>
            <pc:sldMk cId="325677810" sldId="260"/>
            <ac:spMk id="21" creationId="{5C463879-28D1-CBD0-AFFA-6101105970EB}"/>
          </ac:spMkLst>
        </pc:spChg>
        <pc:spChg chg="add del mod">
          <ac:chgData name="Nicole Kus" userId="78a3684e-074f-46db-a9df-0dfef7f53e40" providerId="ADAL" clId="{2D901709-1E06-F24B-8461-BA056293DC7F}" dt="2023-02-20T09:35:15.509" v="109"/>
          <ac:spMkLst>
            <pc:docMk/>
            <pc:sldMk cId="325677810" sldId="260"/>
            <ac:spMk id="22" creationId="{4A65C058-15F8-EE3D-71E6-79E09B72E637}"/>
          </ac:spMkLst>
        </pc:spChg>
        <pc:picChg chg="add del mod">
          <ac:chgData name="Nicole Kus" userId="78a3684e-074f-46db-a9df-0dfef7f53e40" providerId="ADAL" clId="{2D901709-1E06-F24B-8461-BA056293DC7F}" dt="2023-02-20T09:28:25.001" v="64" actId="478"/>
          <ac:picMkLst>
            <pc:docMk/>
            <pc:sldMk cId="325677810" sldId="260"/>
            <ac:picMk id="5" creationId="{6741A196-7AF2-D653-13D2-D8A6515AFC04}"/>
          </ac:picMkLst>
        </pc:picChg>
        <pc:picChg chg="mod">
          <ac:chgData name="Nicole Kus" userId="78a3684e-074f-46db-a9df-0dfef7f53e40" providerId="ADAL" clId="{2D901709-1E06-F24B-8461-BA056293DC7F}" dt="2023-02-20T09:34:38.078" v="106" actId="167"/>
          <ac:picMkLst>
            <pc:docMk/>
            <pc:sldMk cId="325677810" sldId="260"/>
            <ac:picMk id="6" creationId="{B2CC2F0C-1E0A-CE41-A0AC-F0A5A1CB878E}"/>
          </ac:picMkLst>
        </pc:picChg>
        <pc:picChg chg="del">
          <ac:chgData name="Nicole Kus" userId="78a3684e-074f-46db-a9df-0dfef7f53e40" providerId="ADAL" clId="{2D901709-1E06-F24B-8461-BA056293DC7F}" dt="2023-02-20T09:28:26.959" v="65" actId="478"/>
          <ac:picMkLst>
            <pc:docMk/>
            <pc:sldMk cId="325677810" sldId="260"/>
            <ac:picMk id="7" creationId="{1B41942E-662B-CE41-965C-41F4C0F28652}"/>
          </ac:picMkLst>
        </pc:picChg>
        <pc:picChg chg="mod">
          <ac:chgData name="Nicole Kus" userId="78a3684e-074f-46db-a9df-0dfef7f53e40" providerId="ADAL" clId="{2D901709-1E06-F24B-8461-BA056293DC7F}" dt="2023-02-20T09:34:38.078" v="106" actId="167"/>
          <ac:picMkLst>
            <pc:docMk/>
            <pc:sldMk cId="325677810" sldId="260"/>
            <ac:picMk id="8" creationId="{D81E2A8C-B818-D549-BCD0-D4D8C261D49B}"/>
          </ac:picMkLst>
        </pc:picChg>
        <pc:picChg chg="mod">
          <ac:chgData name="Nicole Kus" userId="78a3684e-074f-46db-a9df-0dfef7f53e40" providerId="ADAL" clId="{2D901709-1E06-F24B-8461-BA056293DC7F}" dt="2023-02-20T09:35:56.945" v="118" actId="1035"/>
          <ac:picMkLst>
            <pc:docMk/>
            <pc:sldMk cId="325677810" sldId="260"/>
            <ac:picMk id="9" creationId="{03616A0D-7C09-1A44-B332-112249182490}"/>
          </ac:picMkLst>
        </pc:picChg>
        <pc:picChg chg="mod">
          <ac:chgData name="Nicole Kus" userId="78a3684e-074f-46db-a9df-0dfef7f53e40" providerId="ADAL" clId="{2D901709-1E06-F24B-8461-BA056293DC7F}" dt="2023-02-20T09:34:38.078" v="106" actId="167"/>
          <ac:picMkLst>
            <pc:docMk/>
            <pc:sldMk cId="325677810" sldId="260"/>
            <ac:picMk id="10" creationId="{FE35BAE2-7481-E747-B08F-5C4F2F6A24CF}"/>
          </ac:picMkLst>
        </pc:picChg>
        <pc:picChg chg="mod">
          <ac:chgData name="Nicole Kus" userId="78a3684e-074f-46db-a9df-0dfef7f53e40" providerId="ADAL" clId="{2D901709-1E06-F24B-8461-BA056293DC7F}" dt="2023-02-20T09:34:38.078" v="106" actId="167"/>
          <ac:picMkLst>
            <pc:docMk/>
            <pc:sldMk cId="325677810" sldId="260"/>
            <ac:picMk id="11" creationId="{CEE9E13E-0A24-DE45-ADF6-49FD5050E24C}"/>
          </ac:picMkLst>
        </pc:picChg>
        <pc:picChg chg="mod">
          <ac:chgData name="Nicole Kus" userId="78a3684e-074f-46db-a9df-0dfef7f53e40" providerId="ADAL" clId="{2D901709-1E06-F24B-8461-BA056293DC7F}" dt="2023-02-20T09:34:38.078" v="106" actId="167"/>
          <ac:picMkLst>
            <pc:docMk/>
            <pc:sldMk cId="325677810" sldId="260"/>
            <ac:picMk id="12" creationId="{6D6E19CC-1E35-294E-A721-9457DCEB5714}"/>
          </ac:picMkLst>
        </pc:picChg>
        <pc:picChg chg="del">
          <ac:chgData name="Nicole Kus" userId="78a3684e-074f-46db-a9df-0dfef7f53e40" providerId="ADAL" clId="{2D901709-1E06-F24B-8461-BA056293DC7F}" dt="2023-02-20T09:31:50.455" v="83" actId="478"/>
          <ac:picMkLst>
            <pc:docMk/>
            <pc:sldMk cId="325677810" sldId="260"/>
            <ac:picMk id="13" creationId="{9B979761-301D-354B-9E0B-BBB19F9FA2D2}"/>
          </ac:picMkLst>
        </pc:picChg>
        <pc:picChg chg="mod">
          <ac:chgData name="Nicole Kus" userId="78a3684e-074f-46db-a9df-0dfef7f53e40" providerId="ADAL" clId="{2D901709-1E06-F24B-8461-BA056293DC7F}" dt="2023-02-20T09:34:38.078" v="106" actId="167"/>
          <ac:picMkLst>
            <pc:docMk/>
            <pc:sldMk cId="325677810" sldId="260"/>
            <ac:picMk id="14" creationId="{567982FC-40AC-3F4F-909A-6B970B3124E1}"/>
          </ac:picMkLst>
        </pc:picChg>
        <pc:picChg chg="mod">
          <ac:chgData name="Nicole Kus" userId="78a3684e-074f-46db-a9df-0dfef7f53e40" providerId="ADAL" clId="{2D901709-1E06-F24B-8461-BA056293DC7F}" dt="2023-02-20T09:34:38.078" v="106" actId="167"/>
          <ac:picMkLst>
            <pc:docMk/>
            <pc:sldMk cId="325677810" sldId="260"/>
            <ac:picMk id="15" creationId="{D8571E15-56A5-B346-8F9F-D3B912BBAA68}"/>
          </ac:picMkLst>
        </pc:picChg>
        <pc:picChg chg="mod">
          <ac:chgData name="Nicole Kus" userId="78a3684e-074f-46db-a9df-0dfef7f53e40" providerId="ADAL" clId="{2D901709-1E06-F24B-8461-BA056293DC7F}" dt="2023-02-20T09:34:38.078" v="106" actId="167"/>
          <ac:picMkLst>
            <pc:docMk/>
            <pc:sldMk cId="325677810" sldId="260"/>
            <ac:picMk id="16" creationId="{96E8CFB6-FE59-1B49-90ED-380B549148E4}"/>
          </ac:picMkLst>
        </pc:picChg>
        <pc:picChg chg="mod">
          <ac:chgData name="Nicole Kus" userId="78a3684e-074f-46db-a9df-0dfef7f53e40" providerId="ADAL" clId="{2D901709-1E06-F24B-8461-BA056293DC7F}" dt="2023-02-20T09:34:38.078" v="106" actId="167"/>
          <ac:picMkLst>
            <pc:docMk/>
            <pc:sldMk cId="325677810" sldId="260"/>
            <ac:picMk id="17" creationId="{9CFE8D4E-FD10-D147-A11B-0937B2DF9795}"/>
          </ac:picMkLst>
        </pc:picChg>
        <pc:picChg chg="add mod">
          <ac:chgData name="Nicole Kus" userId="78a3684e-074f-46db-a9df-0dfef7f53e40" providerId="ADAL" clId="{2D901709-1E06-F24B-8461-BA056293DC7F}" dt="2023-02-20T09:34:38.078" v="106" actId="167"/>
          <ac:picMkLst>
            <pc:docMk/>
            <pc:sldMk cId="325677810" sldId="260"/>
            <ac:picMk id="18" creationId="{0DBB685E-CCAC-84D3-F4D9-02F9ECCB3046}"/>
          </ac:picMkLst>
        </pc:picChg>
        <pc:picChg chg="add mod">
          <ac:chgData name="Nicole Kus" userId="78a3684e-074f-46db-a9df-0dfef7f53e40" providerId="ADAL" clId="{2D901709-1E06-F24B-8461-BA056293DC7F}" dt="2023-02-20T09:34:38.078" v="106" actId="167"/>
          <ac:picMkLst>
            <pc:docMk/>
            <pc:sldMk cId="325677810" sldId="260"/>
            <ac:picMk id="19" creationId="{0532DFE4-A407-4224-5D4F-ED1EACE67EBA}"/>
          </ac:picMkLst>
        </pc:picChg>
        <pc:picChg chg="add mod">
          <ac:chgData name="Nicole Kus" userId="78a3684e-074f-46db-a9df-0dfef7f53e40" providerId="ADAL" clId="{2D901709-1E06-F24B-8461-BA056293DC7F}" dt="2023-02-20T09:25:38.831" v="46" actId="571"/>
          <ac:picMkLst>
            <pc:docMk/>
            <pc:sldMk cId="325677810" sldId="260"/>
            <ac:picMk id="20" creationId="{91AC6579-FD40-630E-3F9D-626FBDCD3A53}"/>
          </ac:picMkLst>
        </pc:picChg>
        <pc:picChg chg="add mod">
          <ac:chgData name="Nicole Kus" userId="78a3684e-074f-46db-a9df-0dfef7f53e40" providerId="ADAL" clId="{2D901709-1E06-F24B-8461-BA056293DC7F}" dt="2023-02-20T09:35:45.509" v="116" actId="167"/>
          <ac:picMkLst>
            <pc:docMk/>
            <pc:sldMk cId="325677810" sldId="260"/>
            <ac:picMk id="23" creationId="{5BA542EB-4698-0E91-BD2E-5AA0615D522D}"/>
          </ac:picMkLst>
        </pc:picChg>
      </pc:sldChg>
      <pc:sldChg chg="modSp mod">
        <pc:chgData name="Nicole Kus" userId="78a3684e-074f-46db-a9df-0dfef7f53e40" providerId="ADAL" clId="{2D901709-1E06-F24B-8461-BA056293DC7F}" dt="2023-02-20T09:38:20.203" v="145" actId="1035"/>
        <pc:sldMkLst>
          <pc:docMk/>
          <pc:sldMk cId="349222151" sldId="263"/>
        </pc:sldMkLst>
        <pc:spChg chg="mod">
          <ac:chgData name="Nicole Kus" userId="78a3684e-074f-46db-a9df-0dfef7f53e40" providerId="ADAL" clId="{2D901709-1E06-F24B-8461-BA056293DC7F}" dt="2023-02-20T09:38:20.203" v="145" actId="1035"/>
          <ac:spMkLst>
            <pc:docMk/>
            <pc:sldMk cId="349222151" sldId="263"/>
            <ac:spMk id="4" creationId="{79B66E9A-5192-D04C-94B9-1BC4E32E7A4B}"/>
          </ac:spMkLst>
        </pc:spChg>
      </pc:sldChg>
      <pc:sldChg chg="modSp mod">
        <pc:chgData name="Nicole Kus" userId="78a3684e-074f-46db-a9df-0dfef7f53e40" providerId="ADAL" clId="{2D901709-1E06-F24B-8461-BA056293DC7F}" dt="2023-02-20T09:27:12.829" v="62" actId="403"/>
        <pc:sldMkLst>
          <pc:docMk/>
          <pc:sldMk cId="2047231000" sldId="266"/>
        </pc:sldMkLst>
        <pc:spChg chg="mod">
          <ac:chgData name="Nicole Kus" userId="78a3684e-074f-46db-a9df-0dfef7f53e40" providerId="ADAL" clId="{2D901709-1E06-F24B-8461-BA056293DC7F}" dt="2023-02-20T09:27:12.829" v="62" actId="403"/>
          <ac:spMkLst>
            <pc:docMk/>
            <pc:sldMk cId="2047231000" sldId="266"/>
            <ac:spMk id="7" creationId="{F2ACC8CA-80AA-CB42-9907-453F2679BA50}"/>
          </ac:spMkLst>
        </pc:spChg>
      </pc:sldChg>
      <pc:sldChg chg="del">
        <pc:chgData name="Nicole Kus" userId="78a3684e-074f-46db-a9df-0dfef7f53e40" providerId="ADAL" clId="{2D901709-1E06-F24B-8461-BA056293DC7F}" dt="2023-02-20T09:19:43.605" v="9" actId="2696"/>
        <pc:sldMkLst>
          <pc:docMk/>
          <pc:sldMk cId="1666773754" sldId="267"/>
        </pc:sldMkLst>
      </pc:sldChg>
      <pc:sldChg chg="del">
        <pc:chgData name="Nicole Kus" userId="78a3684e-074f-46db-a9df-0dfef7f53e40" providerId="ADAL" clId="{2D901709-1E06-F24B-8461-BA056293DC7F}" dt="2023-02-20T09:19:43.582" v="7" actId="2696"/>
        <pc:sldMkLst>
          <pc:docMk/>
          <pc:sldMk cId="807173787" sldId="268"/>
        </pc:sldMkLst>
      </pc:sldChg>
      <pc:sldChg chg="del">
        <pc:chgData name="Nicole Kus" userId="78a3684e-074f-46db-a9df-0dfef7f53e40" providerId="ADAL" clId="{2D901709-1E06-F24B-8461-BA056293DC7F}" dt="2023-02-20T09:19:43.620" v="14" actId="2696"/>
        <pc:sldMkLst>
          <pc:docMk/>
          <pc:sldMk cId="285781228" sldId="270"/>
        </pc:sldMkLst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857773596" sldId="270"/>
        </pc:sldMkLst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311771571" sldId="271"/>
        </pc:sldMkLst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1992727458" sldId="272"/>
        </pc:sldMkLst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268421894" sldId="273"/>
        </pc:sldMkLst>
      </pc:sldChg>
      <pc:sldChg chg="del">
        <pc:chgData name="Nicole Kus" userId="78a3684e-074f-46db-a9df-0dfef7f53e40" providerId="ADAL" clId="{2D901709-1E06-F24B-8461-BA056293DC7F}" dt="2023-02-20T09:19:43.607" v="10" actId="2696"/>
        <pc:sldMkLst>
          <pc:docMk/>
          <pc:sldMk cId="163104112" sldId="274"/>
        </pc:sldMkLst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3804779551" sldId="274"/>
        </pc:sldMkLst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1205739502" sldId="275"/>
        </pc:sldMkLst>
      </pc:sldChg>
      <pc:sldChg chg="del">
        <pc:chgData name="Nicole Kus" userId="78a3684e-074f-46db-a9df-0dfef7f53e40" providerId="ADAL" clId="{2D901709-1E06-F24B-8461-BA056293DC7F}" dt="2023-02-20T09:19:43.573" v="1" actId="2696"/>
        <pc:sldMkLst>
          <pc:docMk/>
          <pc:sldMk cId="2900357535" sldId="275"/>
        </pc:sldMkLst>
      </pc:sldChg>
      <pc:sldChg chg="del">
        <pc:chgData name="Nicole Kus" userId="78a3684e-074f-46db-a9df-0dfef7f53e40" providerId="ADAL" clId="{2D901709-1E06-F24B-8461-BA056293DC7F}" dt="2023-02-20T09:19:43.581" v="6" actId="2696"/>
        <pc:sldMkLst>
          <pc:docMk/>
          <pc:sldMk cId="3083102043" sldId="276"/>
        </pc:sldMkLst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1843355334" sldId="277"/>
        </pc:sldMkLst>
      </pc:sldChg>
      <pc:sldChg chg="del">
        <pc:chgData name="Nicole Kus" userId="78a3684e-074f-46db-a9df-0dfef7f53e40" providerId="ADAL" clId="{2D901709-1E06-F24B-8461-BA056293DC7F}" dt="2023-02-20T09:19:43.576" v="3" actId="2696"/>
        <pc:sldMkLst>
          <pc:docMk/>
          <pc:sldMk cId="2886489313" sldId="277"/>
        </pc:sldMkLst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3851998932" sldId="278"/>
        </pc:sldMkLst>
      </pc:sldChg>
      <pc:sldChg chg="del">
        <pc:chgData name="Nicole Kus" userId="78a3684e-074f-46db-a9df-0dfef7f53e40" providerId="ADAL" clId="{2D901709-1E06-F24B-8461-BA056293DC7F}" dt="2023-02-20T09:19:43.584" v="8" actId="2696"/>
        <pc:sldMkLst>
          <pc:docMk/>
          <pc:sldMk cId="1808012427" sldId="279"/>
        </pc:sldMkLst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2705391363" sldId="280"/>
        </pc:sldMkLst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1469612497" sldId="291"/>
        </pc:sldMkLst>
      </pc:sldChg>
      <pc:sldChg chg="del">
        <pc:chgData name="Nicole Kus" userId="78a3684e-074f-46db-a9df-0dfef7f53e40" providerId="ADAL" clId="{2D901709-1E06-F24B-8461-BA056293DC7F}" dt="2023-02-20T09:19:43.574" v="2" actId="2696"/>
        <pc:sldMkLst>
          <pc:docMk/>
          <pc:sldMk cId="1743635907" sldId="296"/>
        </pc:sldMkLst>
      </pc:sldChg>
      <pc:sldChg chg="del">
        <pc:chgData name="Nicole Kus" userId="78a3684e-074f-46db-a9df-0dfef7f53e40" providerId="ADAL" clId="{2D901709-1E06-F24B-8461-BA056293DC7F}" dt="2023-02-20T09:19:43.579" v="5" actId="2696"/>
        <pc:sldMkLst>
          <pc:docMk/>
          <pc:sldMk cId="283345406" sldId="299"/>
        </pc:sldMkLst>
      </pc:sldChg>
      <pc:sldChg chg="del">
        <pc:chgData name="Nicole Kus" userId="78a3684e-074f-46db-a9df-0dfef7f53e40" providerId="ADAL" clId="{2D901709-1E06-F24B-8461-BA056293DC7F}" dt="2023-02-20T09:19:43.570" v="0" actId="2696"/>
        <pc:sldMkLst>
          <pc:docMk/>
          <pc:sldMk cId="1625456291" sldId="300"/>
        </pc:sldMkLst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2990145065" sldId="301"/>
        </pc:sldMkLst>
      </pc:sldChg>
      <pc:sldChg chg="del">
        <pc:chgData name="Nicole Kus" userId="78a3684e-074f-46db-a9df-0dfef7f53e40" providerId="ADAL" clId="{2D901709-1E06-F24B-8461-BA056293DC7F}" dt="2023-02-20T09:19:43.577" v="4" actId="2696"/>
        <pc:sldMkLst>
          <pc:docMk/>
          <pc:sldMk cId="3404808315" sldId="302"/>
        </pc:sldMkLst>
      </pc:sldChg>
      <pc:sldChg chg="del">
        <pc:chgData name="Nicole Kus" userId="78a3684e-074f-46db-a9df-0dfef7f53e40" providerId="ADAL" clId="{2D901709-1E06-F24B-8461-BA056293DC7F}" dt="2023-02-20T09:19:43.609" v="12" actId="2696"/>
        <pc:sldMkLst>
          <pc:docMk/>
          <pc:sldMk cId="1066897654" sldId="316"/>
        </pc:sldMkLst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2894354078" sldId="317"/>
        </pc:sldMkLst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3848460570" sldId="318"/>
        </pc:sldMkLst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685928443" sldId="319"/>
        </pc:sldMkLst>
      </pc:sldChg>
      <pc:sldChg chg="modSp add del mod">
        <pc:chgData name="Nicole Kus" userId="78a3684e-074f-46db-a9df-0dfef7f53e40" providerId="ADAL" clId="{2D901709-1E06-F24B-8461-BA056293DC7F}" dt="2023-02-20T09:21:15.910" v="36" actId="20577"/>
        <pc:sldMkLst>
          <pc:docMk/>
          <pc:sldMk cId="66601760" sldId="320"/>
        </pc:sldMkLst>
        <pc:spChg chg="mod">
          <ac:chgData name="Nicole Kus" userId="78a3684e-074f-46db-a9df-0dfef7f53e40" providerId="ADAL" clId="{2D901709-1E06-F24B-8461-BA056293DC7F}" dt="2023-02-20T09:21:15.910" v="36" actId="20577"/>
          <ac:spMkLst>
            <pc:docMk/>
            <pc:sldMk cId="66601760" sldId="320"/>
            <ac:spMk id="9" creationId="{590E6386-5701-1641-B0B5-E8E366E29904}"/>
          </ac:spMkLst>
        </pc:spChg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2678026251" sldId="321"/>
        </pc:sldMkLst>
      </pc:sldChg>
      <pc:sldChg chg="add del">
        <pc:chgData name="Nicole Kus" userId="78a3684e-074f-46db-a9df-0dfef7f53e40" providerId="ADAL" clId="{2D901709-1E06-F24B-8461-BA056293DC7F}" dt="2023-02-20T09:19:54.561" v="18"/>
        <pc:sldMkLst>
          <pc:docMk/>
          <pc:sldMk cId="1754531655" sldId="322"/>
        </pc:sldMkLst>
      </pc:sldChg>
    </pc:docChg>
  </pc:docChgLst>
  <pc:docChgLst>
    <pc:chgData name="Nicole Kus" userId="78a3684e-074f-46db-a9df-0dfef7f53e40" providerId="ADAL" clId="{99556A8B-F4CB-A843-AA43-7DD5A94817B3}"/>
    <pc:docChg chg="modSld">
      <pc:chgData name="Nicole Kus" userId="78a3684e-074f-46db-a9df-0dfef7f53e40" providerId="ADAL" clId="{99556A8B-F4CB-A843-AA43-7DD5A94817B3}" dt="2023-03-23T09:29:21.119" v="63" actId="1038"/>
      <pc:docMkLst>
        <pc:docMk/>
      </pc:docMkLst>
      <pc:sldChg chg="addSp modSp mod modShow">
        <pc:chgData name="Nicole Kus" userId="78a3684e-074f-46db-a9df-0dfef7f53e40" providerId="ADAL" clId="{99556A8B-F4CB-A843-AA43-7DD5A94817B3}" dt="2023-03-23T09:29:21.119" v="63" actId="1038"/>
        <pc:sldMkLst>
          <pc:docMk/>
          <pc:sldMk cId="349222151" sldId="263"/>
        </pc:sldMkLst>
        <pc:spChg chg="add mod">
          <ac:chgData name="Nicole Kus" userId="78a3684e-074f-46db-a9df-0dfef7f53e40" providerId="ADAL" clId="{99556A8B-F4CB-A843-AA43-7DD5A94817B3}" dt="2023-03-23T09:29:21.119" v="63" actId="1038"/>
          <ac:spMkLst>
            <pc:docMk/>
            <pc:sldMk cId="349222151" sldId="263"/>
            <ac:spMk id="2" creationId="{DDB0040D-D147-44B1-3E4D-3BD87F675D86}"/>
          </ac:spMkLst>
        </pc:spChg>
      </pc:sldChg>
      <pc:sldChg chg="mod modShow">
        <pc:chgData name="Nicole Kus" userId="78a3684e-074f-46db-a9df-0dfef7f53e40" providerId="ADAL" clId="{99556A8B-F4CB-A843-AA43-7DD5A94817B3}" dt="2023-03-22T14:25:08.637" v="3" actId="729"/>
        <pc:sldMkLst>
          <pc:docMk/>
          <pc:sldMk cId="2301589183" sldId="264"/>
        </pc:sldMkLst>
      </pc:sldChg>
      <pc:sldChg chg="mod modShow">
        <pc:chgData name="Nicole Kus" userId="78a3684e-074f-46db-a9df-0dfef7f53e40" providerId="ADAL" clId="{99556A8B-F4CB-A843-AA43-7DD5A94817B3}" dt="2023-03-22T14:25:15.296" v="4" actId="729"/>
        <pc:sldMkLst>
          <pc:docMk/>
          <pc:sldMk cId="1406658113" sldId="265"/>
        </pc:sldMkLst>
      </pc:sldChg>
    </pc:docChg>
  </pc:docChgLst>
  <pc:docChgLst>
    <pc:chgData name="Lisa Rupp" userId="6b6ff95f-0964-405c-8439-bb867253d891" providerId="ADAL" clId="{C75A68C4-1E13-2942-80D6-9D6D4C87460A}"/>
    <pc:docChg chg="undo custSel modSld">
      <pc:chgData name="Lisa Rupp" userId="6b6ff95f-0964-405c-8439-bb867253d891" providerId="ADAL" clId="{C75A68C4-1E13-2942-80D6-9D6D4C87460A}" dt="2022-10-10T10:38:53.172" v="2" actId="1076"/>
      <pc:docMkLst>
        <pc:docMk/>
      </pc:docMkLst>
      <pc:sldChg chg="modSp mod">
        <pc:chgData name="Lisa Rupp" userId="6b6ff95f-0964-405c-8439-bb867253d891" providerId="ADAL" clId="{C75A68C4-1E13-2942-80D6-9D6D4C87460A}" dt="2022-10-10T10:38:53.172" v="2" actId="1076"/>
        <pc:sldMkLst>
          <pc:docMk/>
          <pc:sldMk cId="349222151" sldId="263"/>
        </pc:sldMkLst>
        <pc:spChg chg="mod">
          <ac:chgData name="Lisa Rupp" userId="6b6ff95f-0964-405c-8439-bb867253d891" providerId="ADAL" clId="{C75A68C4-1E13-2942-80D6-9D6D4C87460A}" dt="2022-10-10T10:38:53.172" v="2" actId="1076"/>
          <ac:spMkLst>
            <pc:docMk/>
            <pc:sldMk cId="349222151" sldId="263"/>
            <ac:spMk id="4" creationId="{79B66E9A-5192-D04C-94B9-1BC4E32E7A4B}"/>
          </ac:spMkLst>
        </pc:spChg>
      </pc:sldChg>
      <pc:sldChg chg="modSp mod">
        <pc:chgData name="Lisa Rupp" userId="6b6ff95f-0964-405c-8439-bb867253d891" providerId="ADAL" clId="{C75A68C4-1E13-2942-80D6-9D6D4C87460A}" dt="2022-10-10T10:35:34.391" v="1" actId="1076"/>
        <pc:sldMkLst>
          <pc:docMk/>
          <pc:sldMk cId="283345406" sldId="299"/>
        </pc:sldMkLst>
        <pc:picChg chg="mod">
          <ac:chgData name="Lisa Rupp" userId="6b6ff95f-0964-405c-8439-bb867253d891" providerId="ADAL" clId="{C75A68C4-1E13-2942-80D6-9D6D4C87460A}" dt="2022-10-10T10:35:34.391" v="1" actId="1076"/>
          <ac:picMkLst>
            <pc:docMk/>
            <pc:sldMk cId="283345406" sldId="299"/>
            <ac:picMk id="3" creationId="{BCB421AB-7C63-2A4E-918B-60952632A56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AA4C643-45AE-F647-8E3E-3D698A097E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3CB042-790E-5144-9EE7-87A3612491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C4F23-629D-714B-8483-2F5F93FFDDF4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0D14F6E-1534-D94F-B21D-9CCB8F701F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B321171-9E31-714F-ABA2-4236FBF54E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7046F-FA5C-2146-A9E8-D5F8F5F76C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534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47B04-AA1C-4C48-8189-AA409AE5DDBC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03E76-DBD3-3B4B-8BCF-1E6343D74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662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I2b – kurz für </a:t>
            </a:r>
            <a:r>
              <a:rPr lang="de-DE" dirty="0" err="1"/>
              <a:t>ideas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– ist eine </a:t>
            </a:r>
            <a:r>
              <a:rPr lang="de-DE" dirty="0" err="1"/>
              <a:t>Businessplanning</a:t>
            </a:r>
            <a:r>
              <a:rPr lang="de-DE" dirty="0"/>
              <a:t> Initiative.</a:t>
            </a:r>
          </a:p>
          <a:p>
            <a:r>
              <a:rPr lang="de-DE" dirty="0" err="1"/>
              <a:t>Dh</a:t>
            </a:r>
            <a:r>
              <a:rPr lang="de-DE" dirty="0"/>
              <a:t> wir unterstützen gründungsinteressierte Personen beim Schreiben ihres Businessplans.</a:t>
            </a:r>
          </a:p>
          <a:p>
            <a:endParaRPr lang="de-DE" dirty="0"/>
          </a:p>
          <a:p>
            <a:r>
              <a:rPr lang="de-DE" dirty="0"/>
              <a:t>Was ist jetzt ein Businessplan?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74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30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Elevator Pitch:</a:t>
            </a:r>
          </a:p>
          <a:p>
            <a:r>
              <a:rPr lang="de-DE" dirty="0"/>
              <a:t>Versuchen Sie Ihre Geschäftsidee in einigen wenigen Sätzen zusammenzufassen und zwar so, dass Ihr Gegenüber genau weiß, was Sie vorhaben!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226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USP = Alleinstellungsmerkmal:</a:t>
            </a:r>
          </a:p>
          <a:p>
            <a:r>
              <a:rPr lang="de-DE" dirty="0"/>
              <a:t>Die wenigsten </a:t>
            </a:r>
            <a:r>
              <a:rPr lang="de-DE" dirty="0" err="1"/>
              <a:t>Gründer•innen</a:t>
            </a:r>
            <a:r>
              <a:rPr lang="de-DE" dirty="0"/>
              <a:t> erfinden das Rad neu…</a:t>
            </a:r>
          </a:p>
          <a:p>
            <a:r>
              <a:rPr lang="de-DE" dirty="0"/>
              <a:t>Überlegen Sie also, warum Personen sich für Sie und Ihre Angebote entscheiden sollen, wenn es doch wahrscheinlich Ähnliches am Markt gibt, das sich bereits etabliert hat!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6357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442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978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7189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Gründungs- und Investitionskosten </a:t>
            </a:r>
            <a:r>
              <a:rPr lang="de-DE" dirty="0">
                <a:sym typeface="Wingdings" pitchFamily="2" charset="2"/>
              </a:rPr>
              <a:t> einmalige Kosten bei der Gründung:</a:t>
            </a:r>
            <a:br>
              <a:rPr lang="de-DE" dirty="0">
                <a:sym typeface="Wingdings" pitchFamily="2" charset="2"/>
              </a:rPr>
            </a:br>
            <a:r>
              <a:rPr lang="de-DE" dirty="0"/>
              <a:t>Gebäude, Räumlichkeiten, Fahrzeuge,…</a:t>
            </a:r>
          </a:p>
          <a:p>
            <a:endParaRPr lang="de-DE" dirty="0"/>
          </a:p>
          <a:p>
            <a:r>
              <a:rPr lang="de-DE" dirty="0"/>
              <a:t>- Kostenplanung </a:t>
            </a:r>
            <a:r>
              <a:rPr lang="de-DE" dirty="0">
                <a:sym typeface="Wingdings" pitchFamily="2" charset="2"/>
              </a:rPr>
              <a:t> laufende Kosten:</a:t>
            </a:r>
          </a:p>
          <a:p>
            <a:r>
              <a:rPr lang="de-DE" dirty="0"/>
              <a:t>Produktionskosten, Wareneinsatz, Personalkosten, Versicherungen,…</a:t>
            </a:r>
          </a:p>
          <a:p>
            <a:endParaRPr lang="de-DE" dirty="0"/>
          </a:p>
          <a:p>
            <a:r>
              <a:rPr lang="de-DE" dirty="0"/>
              <a:t>- Absatz- und Umsatzrechnung:</a:t>
            </a:r>
          </a:p>
          <a:p>
            <a:r>
              <a:rPr lang="de-DE" dirty="0"/>
              <a:t>Welche Menge wollen Sie zu welchem Preis verkaufen?</a:t>
            </a:r>
          </a:p>
          <a:p>
            <a:endParaRPr lang="de-DE" dirty="0"/>
          </a:p>
          <a:p>
            <a:r>
              <a:rPr lang="de-DE" dirty="0"/>
              <a:t>- Plan- Gewinn und Verlustrechnung </a:t>
            </a:r>
            <a:r>
              <a:rPr lang="de-DE" dirty="0">
                <a:sym typeface="Wingdings" pitchFamily="2" charset="2"/>
              </a:rPr>
              <a:t> Blick in die kommenden 3 bis 5 Jahre</a:t>
            </a:r>
          </a:p>
          <a:p>
            <a:r>
              <a:rPr lang="de-DE" dirty="0">
                <a:sym typeface="Wingdings" pitchFamily="2" charset="2"/>
              </a:rPr>
              <a:t>Wie wird sich der Umsatz entwickeln? Wann erreichen Sie den Break-Even-Point, also den Punkt, wo Sie in die Gewinnzone tretet</a:t>
            </a:r>
          </a:p>
          <a:p>
            <a:endParaRPr lang="de-DE" dirty="0">
              <a:sym typeface="Wingdings" pitchFamily="2" charset="2"/>
            </a:endParaRPr>
          </a:p>
          <a:p>
            <a:r>
              <a:rPr lang="de-DE" dirty="0">
                <a:sym typeface="Wingdings" pitchFamily="2" charset="2"/>
              </a:rPr>
              <a:t>- Kapitalbedarf und Finanzierungsquellen:</a:t>
            </a:r>
          </a:p>
          <a:p>
            <a:r>
              <a:rPr lang="de-DE" dirty="0"/>
              <a:t>Wieviel Eigenkapital steht zur Verfügung?</a:t>
            </a:r>
            <a:br>
              <a:rPr lang="de-DE" dirty="0"/>
            </a:br>
            <a:r>
              <a:rPr lang="de-DE" dirty="0"/>
              <a:t>Wie hoch ist der Kapitalbedarf?</a:t>
            </a:r>
            <a:br>
              <a:rPr lang="de-DE" dirty="0"/>
            </a:br>
            <a:r>
              <a:rPr lang="de-DE" dirty="0"/>
              <a:t>Welche Finanzierungsquellen gibt es?</a:t>
            </a:r>
            <a:br>
              <a:rPr lang="de-DE" dirty="0"/>
            </a:br>
            <a:r>
              <a:rPr lang="de-DE" dirty="0"/>
              <a:t>Besteht die Möglichkeit von Förderungen?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531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848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258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757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Der Businessplan ist ein schriftliches Unternehmenskonzept, bei dem alle Eckpunkte der Geschäftsidee herausgearbeitet werden.</a:t>
            </a:r>
          </a:p>
          <a:p>
            <a:endParaRPr lang="de-DE" dirty="0"/>
          </a:p>
          <a:p>
            <a:r>
              <a:rPr lang="de-DE" dirty="0"/>
              <a:t>Er ist der Rote Faden auf dem Weg zur Selbstständigkeit und dient als Planungs- und Kontrollinstrument.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025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535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895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0550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Der i2b Businessplan Wettbewerb</a:t>
            </a:r>
          </a:p>
          <a:p>
            <a:endParaRPr lang="de-DE" dirty="0"/>
          </a:p>
          <a:p>
            <a:r>
              <a:rPr lang="de-DE" dirty="0"/>
              <a:t>I2b veranstaltet jährlich den größten Businessplan Wettbewerb Österreichs!</a:t>
            </a:r>
          </a:p>
          <a:p>
            <a:endParaRPr lang="de-DE" dirty="0"/>
          </a:p>
          <a:p>
            <a:r>
              <a:rPr lang="de-DE" dirty="0"/>
              <a:t>Hier werden die besten Konzepte Österreichs in folgenden Kategorien ausgezeichnet und öffentlichkeitswirksam in Szene gesetzt:</a:t>
            </a:r>
          </a:p>
          <a:p>
            <a:pPr marL="171450" indent="-171450">
              <a:buFontTx/>
              <a:buChar char="-"/>
            </a:pPr>
            <a:r>
              <a:rPr lang="de-DE" dirty="0"/>
              <a:t>Dienstleistung, Gewerbe, Handel</a:t>
            </a:r>
          </a:p>
          <a:p>
            <a:pPr marL="171450" indent="-171450">
              <a:buFontTx/>
              <a:buChar char="-"/>
            </a:pPr>
            <a:r>
              <a:rPr lang="de-DE" dirty="0"/>
              <a:t>Technologie</a:t>
            </a:r>
          </a:p>
          <a:p>
            <a:pPr marL="171450" indent="-171450">
              <a:buFontTx/>
              <a:buChar char="-"/>
            </a:pPr>
            <a:r>
              <a:rPr lang="de-DE" dirty="0"/>
              <a:t>Studierende, in der auch rein theoretische Konzepte, die im Zuge einer Lehrveranstaltung erstellt wurden, teilnehmen können!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r>
              <a:rPr lang="de-DE" dirty="0"/>
              <a:t>Zusätzlich werden Sonderpreise für </a:t>
            </a:r>
            <a:r>
              <a:rPr lang="de-DE" dirty="0" err="1"/>
              <a:t>Social</a:t>
            </a:r>
            <a:r>
              <a:rPr lang="de-DE" dirty="0"/>
              <a:t> Business, EPU und Betriebsnachfolge vergeben. Und in diesem Jahr ganz neu, der Sonderpreis </a:t>
            </a:r>
            <a:r>
              <a:rPr lang="de-DE" dirty="0" err="1"/>
              <a:t>GreenTech</a:t>
            </a:r>
            <a:r>
              <a:rPr lang="de-DE" dirty="0"/>
              <a:t> in Kooperation mit der </a:t>
            </a:r>
            <a:r>
              <a:rPr lang="de-DE" dirty="0" err="1"/>
              <a:t>aws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03E76-DBD3-3B4B-8BCF-1E6343D7419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974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Zahlreiche Online-Tools – besonders zur Finanzplanung – helfen Ihnen, Ihre Zahlen in den Griff zu bekommen!</a:t>
            </a:r>
          </a:p>
          <a:p>
            <a:endParaRPr lang="de-DE" dirty="0"/>
          </a:p>
          <a:p>
            <a:r>
              <a:rPr lang="de-DE" dirty="0"/>
              <a:t>Wie </a:t>
            </a:r>
            <a:r>
              <a:rPr lang="de-DE" dirty="0" err="1"/>
              <a:t>zB</a:t>
            </a:r>
            <a:r>
              <a:rPr lang="de-DE" dirty="0"/>
              <a:t> die gleichnamige Excel-Vorlage, bei der Sie nur noch Ihre Zahlen eingeben müssen.</a:t>
            </a:r>
          </a:p>
          <a:p>
            <a:r>
              <a:rPr lang="de-DE" dirty="0"/>
              <a:t>Wer lieber eine fix und fertige Finanzplanung in den Händen hält, probiert es vielleicht mit plan4you.online</a:t>
            </a:r>
          </a:p>
          <a:p>
            <a:r>
              <a:rPr lang="de-DE" dirty="0"/>
              <a:t>Auch hier müssen Sie nur Ihre Zahlen einsetzen und am Ende bekommen Sie eine fertige Finanzplanung im </a:t>
            </a:r>
            <a:r>
              <a:rPr lang="de-DE" dirty="0" err="1"/>
              <a:t>pdf</a:t>
            </a:r>
            <a:r>
              <a:rPr lang="de-DE" dirty="0"/>
              <a:t>-Format.</a:t>
            </a:r>
          </a:p>
          <a:p>
            <a:endParaRPr lang="de-DE" dirty="0"/>
          </a:p>
          <a:p>
            <a:r>
              <a:rPr lang="de-DE" dirty="0"/>
              <a:t>Besonders hervorheben möchte ich </a:t>
            </a:r>
            <a:r>
              <a:rPr lang="de-DE" dirty="0" err="1"/>
              <a:t>fundnow</a:t>
            </a:r>
            <a:r>
              <a:rPr lang="de-DE" dirty="0"/>
              <a:t>, ein Tool der Erste Bank und Sparkassen in Kooperation mit CONDA, mit dem Sie mögliche Finanzierungsquellen für Ihr Vorhaben entdecken können.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03E76-DBD3-3B4B-8BCF-1E6343D7419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8579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603E0-09F9-5F4A-93DA-8EC689C6559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23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Der i2b Businessplan Wettbewerb</a:t>
            </a:r>
          </a:p>
          <a:p>
            <a:endParaRPr lang="de-DE" dirty="0"/>
          </a:p>
          <a:p>
            <a:r>
              <a:rPr lang="de-DE" dirty="0"/>
              <a:t>I2b veranstaltet jährlich den größten Businessplan Wettbewerb Österreichs!</a:t>
            </a:r>
          </a:p>
          <a:p>
            <a:endParaRPr lang="de-DE" dirty="0"/>
          </a:p>
          <a:p>
            <a:r>
              <a:rPr lang="de-DE" dirty="0"/>
              <a:t>Hier werden die besten Konzepte Österreichs in folgenden Kategorien ausgezeichnet und öffentlichkeitswirksam in Szene gesetzt:</a:t>
            </a:r>
          </a:p>
          <a:p>
            <a:pPr marL="171450" indent="-171450">
              <a:buFontTx/>
              <a:buChar char="-"/>
            </a:pPr>
            <a:r>
              <a:rPr lang="de-DE" dirty="0"/>
              <a:t>Dienstleistung, Gewerbe, Handel</a:t>
            </a:r>
          </a:p>
          <a:p>
            <a:pPr marL="171450" indent="-171450">
              <a:buFontTx/>
              <a:buChar char="-"/>
            </a:pPr>
            <a:r>
              <a:rPr lang="de-DE" dirty="0"/>
              <a:t>Technologie</a:t>
            </a:r>
          </a:p>
          <a:p>
            <a:pPr marL="171450" indent="-171450">
              <a:buFontTx/>
              <a:buChar char="-"/>
            </a:pPr>
            <a:r>
              <a:rPr lang="de-DE" dirty="0"/>
              <a:t>Studierende, in der auch rein theoretische Konzepte, die im Zuge einer Lehrveranstaltung erstellt wurden, teilnehmen können!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r>
              <a:rPr lang="de-DE" dirty="0"/>
              <a:t>Zusätzlich werden Sonderpreise für </a:t>
            </a:r>
            <a:r>
              <a:rPr lang="de-DE" dirty="0" err="1"/>
              <a:t>Social</a:t>
            </a:r>
            <a:r>
              <a:rPr lang="de-DE" dirty="0"/>
              <a:t> Business, EPU und Betriebsnachfolge vergeben. Und in diesem Jahr ganz neu, der Sonderpreis </a:t>
            </a:r>
            <a:r>
              <a:rPr lang="de-DE" dirty="0" err="1"/>
              <a:t>GreenTech</a:t>
            </a:r>
            <a:r>
              <a:rPr lang="de-DE" dirty="0"/>
              <a:t> in Kooperation mit der </a:t>
            </a:r>
            <a:r>
              <a:rPr lang="de-DE" dirty="0" err="1"/>
              <a:t>aws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03E76-DBD3-3B4B-8BCF-1E6343D7419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1801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Und wie können Sie jetzt am Wettbewerb teilnehmen?</a:t>
            </a:r>
          </a:p>
          <a:p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Schreiben Sie einen Businessplan!</a:t>
            </a:r>
          </a:p>
          <a:p>
            <a:pPr marL="171450" indent="-171450">
              <a:buFontTx/>
              <a:buChar char="-"/>
            </a:pPr>
            <a:r>
              <a:rPr lang="de-DE" dirty="0"/>
              <a:t>Reichen Sie diesen bis spätestens 2. Oktober 2022 zum Wettbewerb ein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Ein kleiner Tipp: warten Sie nicht bis zuletzt, sondern nutzen Sie vorab die Möglichkeit der Feedbackschleifen! </a:t>
            </a:r>
            <a:br>
              <a:rPr lang="de-DE" dirty="0"/>
            </a:br>
            <a:r>
              <a:rPr lang="de-DE" dirty="0"/>
              <a:t>Hier erhalten Sie nicht nur – wie bereits erwähnt – wertvolles Feedback zu Ihrem Businessplan, sondern bekommen auch eine Punktewertung, die zur Reihung für den Wettbewerb entscheidend ist.</a:t>
            </a:r>
            <a:br>
              <a:rPr lang="de-DE" dirty="0"/>
            </a:br>
            <a:r>
              <a:rPr lang="de-DE" dirty="0"/>
              <a:t>Wichtig hier: je niedriger die Punktewertung, desto größer ist Ihre Chance, beim Wettbewerb erfolgreich zu sein!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Am 21. November findet heuer das Finale des Wettbewerbs statt. Hierbei handelt es sich um eine </a:t>
            </a:r>
            <a:r>
              <a:rPr lang="de-DE" dirty="0" err="1"/>
              <a:t>Pitchingveranstaltung</a:t>
            </a:r>
            <a:r>
              <a:rPr lang="de-DE" dirty="0"/>
              <a:t> vor einer fachkundigen Jury.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Am 1. Dezember 2022 ist dann die große Prämierungsfeier, bei der die besten Businesspläne Österreichs ausgezeichnet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03E76-DBD3-3B4B-8BCF-1E6343D7419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170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Schrecken Sie nicht davor zurück, sich bei Fragen direkt an mich zu wenden.</a:t>
            </a:r>
          </a:p>
          <a:p>
            <a:endParaRPr lang="de-DE" dirty="0"/>
          </a:p>
          <a:p>
            <a:r>
              <a:rPr lang="de-DE" dirty="0"/>
              <a:t>Und informieren Sie sich über unsere Service-Angebote und Hilfestellungen zum Businessplan auf unserer Webseite!</a:t>
            </a:r>
          </a:p>
          <a:p>
            <a:endParaRPr lang="de-DE" dirty="0"/>
          </a:p>
          <a:p>
            <a:r>
              <a:rPr lang="de-DE" dirty="0"/>
              <a:t>Vielen Dank!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03E76-DBD3-3B4B-8BCF-1E6343D7419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899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Aber warum muss man überhaupt planen?</a:t>
            </a:r>
          </a:p>
          <a:p>
            <a:endParaRPr lang="de-DE" dirty="0"/>
          </a:p>
          <a:p>
            <a:r>
              <a:rPr lang="de-DE" dirty="0"/>
              <a:t>Stellen Sie sich vor, Sie wollen am Wochenende eine Grillparty veranstalten: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4671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Welche Überlegungen müssen hierfür getroffen werden?</a:t>
            </a:r>
          </a:p>
          <a:p>
            <a:endParaRPr lang="de-DE" dirty="0"/>
          </a:p>
          <a:p>
            <a:r>
              <a:rPr lang="de-DE" dirty="0"/>
              <a:t>Welche Pläne fassen Sie?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863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050" dirty="0"/>
              <a:t>Was bieten Sie zu essen an?</a:t>
            </a:r>
          </a:p>
          <a:p>
            <a:endParaRPr lang="de-DE" sz="1050" dirty="0"/>
          </a:p>
          <a:p>
            <a:r>
              <a:rPr lang="de-DE" sz="1050" dirty="0"/>
              <a:t>Gibt es nur Fleisch für den </a:t>
            </a:r>
            <a:r>
              <a:rPr lang="de-DE" sz="1050" dirty="0" err="1"/>
              <a:t>Griller</a:t>
            </a:r>
            <a:r>
              <a:rPr lang="de-DE" sz="1050" dirty="0"/>
              <a:t>, oder wollen Sie auch vegetarische oder vegane Gerichte anbieten?</a:t>
            </a:r>
          </a:p>
          <a:p>
            <a:endParaRPr lang="de-DE" sz="1050" dirty="0"/>
          </a:p>
          <a:p>
            <a:r>
              <a:rPr lang="de-DE" sz="1050" dirty="0"/>
              <a:t>Welche Saucen, Beilagen und Getränke stellen Sie bereit?</a:t>
            </a:r>
          </a:p>
          <a:p>
            <a:endParaRPr lang="de-DE" sz="1050" dirty="0"/>
          </a:p>
          <a:p>
            <a:r>
              <a:rPr lang="de-DE" sz="1050" dirty="0"/>
              <a:t>Und wo bekommen Sie das alles her und was kostet Sie das?</a:t>
            </a:r>
          </a:p>
          <a:p>
            <a:endParaRPr lang="de-DE" sz="1050" dirty="0"/>
          </a:p>
          <a:p>
            <a:r>
              <a:rPr lang="de-DE" sz="1050" dirty="0"/>
              <a:t>Beschränken Sie sich bei den Gästen auf einige wenige Freunde?</a:t>
            </a:r>
          </a:p>
          <a:p>
            <a:endParaRPr lang="de-DE" sz="1050" dirty="0"/>
          </a:p>
          <a:p>
            <a:r>
              <a:rPr lang="de-DE" sz="1050" dirty="0"/>
              <a:t>Oder wird es etwas größer?</a:t>
            </a:r>
          </a:p>
          <a:p>
            <a:r>
              <a:rPr lang="de-DE" sz="1050" dirty="0"/>
              <a:t>Können Ihre Gäste auch ihre Kinder mitnehmen?</a:t>
            </a:r>
          </a:p>
          <a:p>
            <a:r>
              <a:rPr lang="de-DE" sz="1050" dirty="0"/>
              <a:t>Wenn ja, passt dann das essen noch, das Sie geplant haben?</a:t>
            </a:r>
          </a:p>
          <a:p>
            <a:endParaRPr lang="de-DE" sz="1050" dirty="0"/>
          </a:p>
          <a:p>
            <a:r>
              <a:rPr lang="de-DE" sz="1050" dirty="0"/>
              <a:t>Wird es Musik geben und wenn ja, welche und wo kommt die her?</a:t>
            </a:r>
          </a:p>
          <a:p>
            <a:endParaRPr lang="de-DE" sz="1050" dirty="0"/>
          </a:p>
          <a:p>
            <a:r>
              <a:rPr lang="de-DE" sz="1050" dirty="0"/>
              <a:t>Bereiten Sie Gastgeschenke her oder machen Sie es ganz anders und kassieren eine Art Eintritt?</a:t>
            </a:r>
          </a:p>
          <a:p>
            <a:endParaRPr lang="de-DE" sz="1050" dirty="0"/>
          </a:p>
          <a:p>
            <a:r>
              <a:rPr lang="de-DE" sz="1050" dirty="0"/>
              <a:t>Und zuletzt – wann endet die Party und was passiert danach?</a:t>
            </a:r>
          </a:p>
          <a:p>
            <a:r>
              <a:rPr lang="de-DE" sz="1050" dirty="0"/>
              <a:t>Können Ihre Gäste bei Ihnen übernachten oder gehen alle wieder heim?</a:t>
            </a:r>
            <a:br>
              <a:rPr lang="de-DE" sz="1050" dirty="0"/>
            </a:br>
            <a:r>
              <a:rPr lang="de-DE" sz="1050" dirty="0"/>
              <a:t>Wer räumt auf etc…</a:t>
            </a:r>
          </a:p>
          <a:p>
            <a:endParaRPr lang="de-DE" sz="105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28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Sie sehen, werden schon für eine Grillfeier mit Freunden viele Überlegungen angestellt, damit alles nach Plan läuft.</a:t>
            </a:r>
          </a:p>
          <a:p>
            <a:endParaRPr lang="de-DE" dirty="0"/>
          </a:p>
          <a:p>
            <a:r>
              <a:rPr lang="de-DE" dirty="0"/>
              <a:t>Umso wichtiger ist eine Planung dann natürlich bei größeren, existenziellen Vorhaben.</a:t>
            </a:r>
          </a:p>
          <a:p>
            <a:endParaRPr lang="de-DE" dirty="0"/>
          </a:p>
          <a:p>
            <a:r>
              <a:rPr lang="de-DE" dirty="0"/>
              <a:t>Weil was passiert, wenn man nicht plant?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542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Richtig! Es passieren Fehler.</a:t>
            </a:r>
          </a:p>
          <a:p>
            <a:r>
              <a:rPr lang="de-DE" dirty="0"/>
              <a:t>Natürlich kann man mit einigen Fehlern leben – wie es auf dem mittleren Bild zu sehen ist – aber optimal ist das nicht…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111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Ohne Plan steigt für Sie das Unternehmerrisiko und das Risiko zu scheitern ist ungleich größer, als mit Businessplan!</a:t>
            </a:r>
          </a:p>
          <a:p>
            <a:endParaRPr lang="de-DE" dirty="0"/>
          </a:p>
          <a:p>
            <a:r>
              <a:rPr lang="de-DE" dirty="0"/>
              <a:t>Welche Vorteile hat der Businessplan:</a:t>
            </a:r>
          </a:p>
          <a:p>
            <a:pPr marL="171450" indent="-171450">
              <a:buFontTx/>
              <a:buChar char="-"/>
            </a:pPr>
            <a:r>
              <a:rPr lang="de-DE" dirty="0"/>
              <a:t>Die Form der Schriftlichkeit hilft Ihnen dabei, alle Aspekte zu betrachten und genau zu durchdenken</a:t>
            </a:r>
          </a:p>
          <a:p>
            <a:pPr marL="171450" indent="-171450">
              <a:buFontTx/>
              <a:buChar char="-"/>
            </a:pPr>
            <a:r>
              <a:rPr lang="de-DE" dirty="0"/>
              <a:t>Der Businessplan bietet Ihnen so auch Orientierung für Aktivitäten und Ziele</a:t>
            </a:r>
          </a:p>
          <a:p>
            <a:pPr marL="171450" indent="-171450">
              <a:buFontTx/>
              <a:buChar char="-"/>
            </a:pPr>
            <a:r>
              <a:rPr lang="de-DE" dirty="0"/>
              <a:t>Sie gehen mit Businessplan gestärkt in Verhandlungen mit Partnern oder Lieferanten, da Sie professionell auf Fragen antworten können</a:t>
            </a:r>
          </a:p>
          <a:p>
            <a:pPr marL="171450" indent="-171450">
              <a:buFontTx/>
              <a:buChar char="-"/>
            </a:pPr>
            <a:r>
              <a:rPr lang="de-DE" dirty="0"/>
              <a:t>Und zuletzt ist ein Businessplan Voraussetzung, wenn Sie auf Fremdkapital angewiesen sind. Sowohl Banken als auch Förderstellen wünschen einen aussagekräftigen Businessplan.</a:t>
            </a:r>
          </a:p>
          <a:p>
            <a:endParaRPr lang="de-DE" dirty="0"/>
          </a:p>
          <a:p>
            <a:r>
              <a:rPr lang="de-DE" dirty="0"/>
              <a:t>Und wie schaut so ein Businessplan jetzt aus?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5849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03E76-DBD3-3B4B-8BCF-1E6343D7419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374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77EFAF-C477-D849-807A-A5C638759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E1D59C7-2AA5-4146-8B88-E0ABC20B7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240911-D1A0-5D46-B7B1-E544BE772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9EDC12-8D2D-E544-A4E1-59190ACCA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FD9DD9-AC52-0840-AEA9-443A07F7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945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506191-828F-AD48-83AD-3D933790D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497337D-C12D-B84A-8ACA-F0A58B564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DF8CA7-92F3-6249-A1B2-88640104C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E9A0AE-0839-D44F-A7FD-676E9574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61135D-0BBB-854D-8041-75210E3AB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3062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A86269C-79B7-2F4E-ABDB-A84AE4CB5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27674DA-3076-F040-863B-877B0584C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0FD3C5-943C-DF4F-B476-7A8F1B99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E098C9-9850-9443-8037-8A3707B7B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463BA6-8708-1F4C-9AC9-A9F93F47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013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E1FF-C388-1D45-BB82-C972E68A453B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5097-0317-B049-9766-125DEF838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8183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E1FF-C388-1D45-BB82-C972E68A453B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5097-0317-B049-9766-125DEF838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1383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E1FF-C388-1D45-BB82-C972E68A453B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5097-0317-B049-9766-125DEF838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161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E1FF-C388-1D45-BB82-C972E68A453B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5097-0317-B049-9766-125DEF838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812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E1FF-C388-1D45-BB82-C972E68A453B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5097-0317-B049-9766-125DEF838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613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E1FF-C388-1D45-BB82-C972E68A453B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5097-0317-B049-9766-125DEF838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96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E1FF-C388-1D45-BB82-C972E68A453B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5097-0317-B049-9766-125DEF838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399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E1FF-C388-1D45-BB82-C972E68A453B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5097-0317-B049-9766-125DEF838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683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F5E3AF-2A3B-5441-AFDB-6608D7094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14BFF2-44DB-1141-ADD0-47E7F3EF7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537CF7-B536-D342-B139-E9A115D07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17BC0D-9DF5-6841-BDB5-AF578C64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45DF79-1CE0-E548-98DD-B33E6271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6884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E1FF-C388-1D45-BB82-C972E68A453B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5097-0317-B049-9766-125DEF838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1609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E1FF-C388-1D45-BB82-C972E68A453B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5097-0317-B049-9766-125DEF838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772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E1FF-C388-1D45-BB82-C972E68A453B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5097-0317-B049-9766-125DEF838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837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77EFAF-C477-D849-807A-A5C638759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E1D59C7-2AA5-4146-8B88-E0ABC20B7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240911-D1A0-5D46-B7B1-E544BE772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9EDC12-8D2D-E544-A4E1-59190ACCA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FD9DD9-AC52-0840-AEA9-443A07F7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883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F5E3AF-2A3B-5441-AFDB-6608D7094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14BFF2-44DB-1141-ADD0-47E7F3EF7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537CF7-B536-D342-B139-E9A115D07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17BC0D-9DF5-6841-BDB5-AF578C64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45DF79-1CE0-E548-98DD-B33E6271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221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481B6-99FE-1146-B267-5A961DDB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D9C079-FDF1-5443-940F-1564BF7A2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1CF8A0-74E6-CE4F-99B8-2F2C1D39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5EA4C9-0250-4A42-B421-06FEA06E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C4C04-8DCF-4C44-BE7A-A69FE0BAA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5103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07A1C2-F703-4D4D-BC6E-3F3B861F1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30861A-9BE2-8C40-BB3A-FA7024B6B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0E76AE-99BC-BF4B-A56E-9FDD33B37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BE0458-5846-164F-9A33-52648D808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E459800-5F3E-3E4B-BB40-32EA5CD56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0A9BE4-7552-824D-A5A0-C33AFB479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8571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201F7-AD9D-3E4F-BB9C-321731FE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F5F4FE-D462-5D45-8F80-295A74804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4359388-D844-674F-ADF6-F1CD801C7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F07602-8FB2-F040-B7A5-E926B5C50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E1514B4-FF99-A54B-9C65-C3E3DEA46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C1C681B-207D-DC4E-A86E-035672D2C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2573AF-D03D-C548-9642-648D55620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EEB2192-DD23-9A42-B55D-53EEB125B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9087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F7FA3-0DF0-814D-8D5F-43D9D4283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B4DCC1F-1577-1841-B352-4A9AA92C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A4EEA4-004B-E648-9C37-75508A7A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552559-A979-1743-B60B-79F30051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2351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722B1B-B4FC-E944-A4FC-16EDC536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0EBC5E5-1618-5E42-9EB3-06016574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A9741C-3DD6-714C-9DD7-556421EB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0743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481B6-99FE-1146-B267-5A961DDB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D9C079-FDF1-5443-940F-1564BF7A2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1CF8A0-74E6-CE4F-99B8-2F2C1D39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5EA4C9-0250-4A42-B421-06FEA06E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C4C04-8DCF-4C44-BE7A-A69FE0BAA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208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6365E3-57FE-2E45-A69C-66CB292DA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0310AD-366B-C446-A573-9A532A243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BE5E80-AECF-FB4B-86D2-2032EEB1B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AABC1F0-A22B-7B4E-991C-D3465BEE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52E2B51-364D-1D41-BE2E-96E243122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0EBBC5-CDA4-3443-84CE-BD7097C3B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385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D00ED-3611-B441-9227-565B04DA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43D476A-4307-D944-9207-ACFBA99E6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2806E3A-B22C-AB44-B8F4-AC37356CA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8265EE3-2FDD-6E4F-A306-227D41C7D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3CE4F2-BE53-7D41-ADCA-A2B55173B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4485F13-DC6E-AA48-9E8D-4C4FD7D34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206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506191-828F-AD48-83AD-3D933790D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497337D-C12D-B84A-8ACA-F0A58B564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DF8CA7-92F3-6249-A1B2-88640104C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E9A0AE-0839-D44F-A7FD-676E9574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61135D-0BBB-854D-8041-75210E3AB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2730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A86269C-79B7-2F4E-ABDB-A84AE4CB5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27674DA-3076-F040-863B-877B0584C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0FD3C5-943C-DF4F-B476-7A8F1B99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E098C9-9850-9443-8037-8A3707B7B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463BA6-8708-1F4C-9AC9-A9F93F47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46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07A1C2-F703-4D4D-BC6E-3F3B861F1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30861A-9BE2-8C40-BB3A-FA7024B6B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0E76AE-99BC-BF4B-A56E-9FDD33B37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BE0458-5846-164F-9A33-52648D808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E459800-5F3E-3E4B-BB40-32EA5CD56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0A9BE4-7552-824D-A5A0-C33AFB479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155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201F7-AD9D-3E4F-BB9C-321731FE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F5F4FE-D462-5D45-8F80-295A74804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4359388-D844-674F-ADF6-F1CD801C7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F07602-8FB2-F040-B7A5-E926B5C50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E1514B4-FF99-A54B-9C65-C3E3DEA46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C1C681B-207D-DC4E-A86E-035672D2C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2573AF-D03D-C548-9642-648D55620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EEB2192-DD23-9A42-B55D-53EEB125B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260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F7FA3-0DF0-814D-8D5F-43D9D4283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B4DCC1F-1577-1841-B352-4A9AA92C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A4EEA4-004B-E648-9C37-75508A7A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552559-A979-1743-B60B-79F30051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627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722B1B-B4FC-E944-A4FC-16EDC536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0EBC5E5-1618-5E42-9EB3-06016574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A9741C-3DD6-714C-9DD7-556421EB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29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6365E3-57FE-2E45-A69C-66CB292DA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0310AD-366B-C446-A573-9A532A243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BE5E80-AECF-FB4B-86D2-2032EEB1B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AABC1F0-A22B-7B4E-991C-D3465BEE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52E2B51-364D-1D41-BE2E-96E243122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0EBBC5-CDA4-3443-84CE-BD7097C3B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38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D00ED-3611-B441-9227-565B04DA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43D476A-4307-D944-9207-ACFBA99E6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2806E3A-B22C-AB44-B8F4-AC37356CA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8265EE3-2FDD-6E4F-A306-227D41C7D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3CE4F2-BE53-7D41-ADCA-A2B55173B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4485F13-DC6E-AA48-9E8D-4C4FD7D34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73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4FDC82-8E05-0844-B763-A06029EE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64937F-68F6-C241-A5E5-CE9E3114D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0BC327-3DA9-E949-9CD0-AF59B8142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47BC1B-41C5-A847-928D-01ABB7412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0E4412-C92F-A544-9138-0F7C98B77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85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2E1FF-C388-1D45-BB82-C972E68A453B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C5097-0317-B049-9766-125DEF838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084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4FDC82-8E05-0844-B763-A06029EE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64937F-68F6-C241-A5E5-CE9E3114D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0BC327-3DA9-E949-9CD0-AF59B8142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9888B-6FD9-1B4C-83F0-49B52F715B19}" type="datetimeFigureOut">
              <a:rPr lang="de-DE" smtClean="0"/>
              <a:t>31.03.23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47BC1B-41C5-A847-928D-01ABB7412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0E4412-C92F-A544-9138-0F7C98B77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E8A0-4C53-3F4B-9C78-C2AE61DD1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114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i2b.at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i2b.at/myi2b/handbuch-vorlagen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2b.at/myi2b/e-learning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2b.at/myi2b/musterbusinessplaene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i2b.at/myi2b/businesspla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2b.at/myi2b/handbuch-vorlagen/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hyperlink" Target="https://www.i2b.at/myi2b/nuetzliche-tools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i2b.at/myi2b/businessplan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2b.at/netzwerk/expertinnen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i2b.at/netzwerk/" TargetMode="Externa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4" Type="http://schemas.openxmlformats.org/officeDocument/2006/relationships/hyperlink" Target="mailto:rupp@i2b.a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3" Type="http://schemas.openxmlformats.org/officeDocument/2006/relationships/image" Target="../media/image4.emf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A27FA-9D86-CB44-BF54-0F4D22830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Hi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A47F2F2-B69A-DE4C-969E-AC6E3EC85F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i2b_ppt_0403_4-1.jpg">
            <a:extLst>
              <a:ext uri="{FF2B5EF4-FFF2-40B4-BE49-F238E27FC236}">
                <a16:creationId xmlns:a16="http://schemas.microsoft.com/office/drawing/2014/main" id="{48B65D2A-4423-5041-A8BD-B91517AB6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" y="3417"/>
            <a:ext cx="12222583" cy="6886576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F2ACC8CA-80AA-CB42-9907-453F2679BA50}"/>
              </a:ext>
            </a:extLst>
          </p:cNvPr>
          <p:cNvSpPr txBox="1">
            <a:spLocks/>
          </p:cNvSpPr>
          <p:nvPr/>
        </p:nvSpPr>
        <p:spPr>
          <a:xfrm>
            <a:off x="0" y="2834294"/>
            <a:ext cx="12192000" cy="1084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6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8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Erfolgsfaktor Businessplan</a:t>
            </a:r>
            <a:endParaRPr kumimoji="0" lang="de-AT" sz="6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47231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B6709C0-88DC-6A47-BBA2-C20AFB7CAEDC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Bild 3" descr="i2b_ppt_0403_4-1.jpg">
            <a:extLst>
              <a:ext uri="{FF2B5EF4-FFF2-40B4-BE49-F238E27FC236}">
                <a16:creationId xmlns:a16="http://schemas.microsoft.com/office/drawing/2014/main" id="{7EDC0795-E541-EA41-8077-AC73A0C8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  <p:cxnSp>
        <p:nvCxnSpPr>
          <p:cNvPr id="7" name="Gerader Verbinder 7">
            <a:extLst>
              <a:ext uri="{FF2B5EF4-FFF2-40B4-BE49-F238E27FC236}">
                <a16:creationId xmlns:a16="http://schemas.microsoft.com/office/drawing/2014/main" id="{E1943CD0-7C06-E544-B56D-043F10119B4E}"/>
              </a:ext>
            </a:extLst>
          </p:cNvPr>
          <p:cNvCxnSpPr/>
          <p:nvPr/>
        </p:nvCxnSpPr>
        <p:spPr>
          <a:xfrm>
            <a:off x="251520" y="1352458"/>
            <a:ext cx="878497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2">
            <a:extLst>
              <a:ext uri="{FF2B5EF4-FFF2-40B4-BE49-F238E27FC236}">
                <a16:creationId xmlns:a16="http://schemas.microsoft.com/office/drawing/2014/main" id="{3F6C5A36-EE4E-884A-B0CA-5110FF2293B9}"/>
              </a:ext>
            </a:extLst>
          </p:cNvPr>
          <p:cNvSpPr txBox="1">
            <a:spLocks/>
          </p:cNvSpPr>
          <p:nvPr/>
        </p:nvSpPr>
        <p:spPr>
          <a:xfrm>
            <a:off x="457200" y="298624"/>
            <a:ext cx="6408712" cy="101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Businessplan</a:t>
            </a:r>
            <a:b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EDAB10CA-8AE8-EB48-8513-6F9F34C66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002" y="2368696"/>
            <a:ext cx="5772472" cy="3123223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Deckblatt</a:t>
            </a: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Inhaltsverzeichnis</a:t>
            </a: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Summary</a:t>
            </a:r>
          </a:p>
          <a:p>
            <a:pPr marL="0" indent="0"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 bzw. Dienstleistung</a:t>
            </a:r>
          </a:p>
          <a:p>
            <a:pPr marL="0" indent="0"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Unternehmen &amp; Management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3354A9-40D8-C34B-B294-31BD2DD9EDB7}"/>
              </a:ext>
            </a:extLst>
          </p:cNvPr>
          <p:cNvSpPr txBox="1"/>
          <p:nvPr/>
        </p:nvSpPr>
        <p:spPr>
          <a:xfrm>
            <a:off x="6166336" y="2368696"/>
            <a:ext cx="464812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Branche, Markt &amp; Wettbewerb</a:t>
            </a:r>
          </a:p>
          <a:p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&amp; Vertrieb</a:t>
            </a:r>
          </a:p>
          <a:p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Erfolgs- &amp; Finanzplanung</a:t>
            </a:r>
          </a:p>
          <a:p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Anhang</a:t>
            </a:r>
          </a:p>
          <a:p>
            <a:endParaRPr lang="de-DE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A9DECA07-E573-194C-BDD2-08FC7E7DD25E}"/>
              </a:ext>
            </a:extLst>
          </p:cNvPr>
          <p:cNvCxnSpPr/>
          <p:nvPr/>
        </p:nvCxnSpPr>
        <p:spPr>
          <a:xfrm>
            <a:off x="9097110" y="5556736"/>
            <a:ext cx="797169" cy="562708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467D8150-5F7E-B748-881F-5642AC894371}"/>
              </a:ext>
            </a:extLst>
          </p:cNvPr>
          <p:cNvCxnSpPr>
            <a:cxnSpLocks/>
          </p:cNvCxnSpPr>
          <p:nvPr/>
        </p:nvCxnSpPr>
        <p:spPr>
          <a:xfrm flipV="1">
            <a:off x="9800492" y="4399525"/>
            <a:ext cx="1415752" cy="1616898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370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B6709C0-88DC-6A47-BBA2-C20AFB7CAEDC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Bild 3" descr="i2b_ppt_0403_4-1.jpg">
            <a:extLst>
              <a:ext uri="{FF2B5EF4-FFF2-40B4-BE49-F238E27FC236}">
                <a16:creationId xmlns:a16="http://schemas.microsoft.com/office/drawing/2014/main" id="{7EDC0795-E541-EA41-8077-AC73A0C8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  <p:cxnSp>
        <p:nvCxnSpPr>
          <p:cNvPr id="7" name="Gerader Verbinder 7">
            <a:extLst>
              <a:ext uri="{FF2B5EF4-FFF2-40B4-BE49-F238E27FC236}">
                <a16:creationId xmlns:a16="http://schemas.microsoft.com/office/drawing/2014/main" id="{E1943CD0-7C06-E544-B56D-043F10119B4E}"/>
              </a:ext>
            </a:extLst>
          </p:cNvPr>
          <p:cNvCxnSpPr/>
          <p:nvPr/>
        </p:nvCxnSpPr>
        <p:spPr>
          <a:xfrm>
            <a:off x="251520" y="1352458"/>
            <a:ext cx="878497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2">
            <a:extLst>
              <a:ext uri="{FF2B5EF4-FFF2-40B4-BE49-F238E27FC236}">
                <a16:creationId xmlns:a16="http://schemas.microsoft.com/office/drawing/2014/main" id="{3F6C5A36-EE4E-884A-B0CA-5110FF2293B9}"/>
              </a:ext>
            </a:extLst>
          </p:cNvPr>
          <p:cNvSpPr txBox="1">
            <a:spLocks/>
          </p:cNvSpPr>
          <p:nvPr/>
        </p:nvSpPr>
        <p:spPr>
          <a:xfrm>
            <a:off x="457200" y="298624"/>
            <a:ext cx="6408712" cy="101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Businessplan</a:t>
            </a:r>
            <a:b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Summary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7223C364-FC42-4C43-BFC7-A68D990F0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1913389"/>
            <a:ext cx="6502496" cy="3005996"/>
          </a:xfrm>
        </p:spPr>
        <p:txBody>
          <a:bodyPr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Weckt das Interesse des Lesers; </a:t>
            </a:r>
            <a:b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Einführung sondern komprimierte Darstellung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Seiten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 Schluss schreiben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0886D4-A849-EA45-B151-5B1C78320BDF}"/>
              </a:ext>
            </a:extLst>
          </p:cNvPr>
          <p:cNvSpPr txBox="1"/>
          <p:nvPr/>
        </p:nvSpPr>
        <p:spPr>
          <a:xfrm>
            <a:off x="6808200" y="1913389"/>
            <a:ext cx="4305280" cy="2791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Geht auf folgende Punkte ein</a:t>
            </a:r>
          </a:p>
          <a:p>
            <a:pPr marL="857250" lvl="1" indent="-457200">
              <a:lnSpc>
                <a:spcPct val="120000"/>
              </a:lnSpc>
              <a:spcBef>
                <a:spcPts val="600"/>
              </a:spcBef>
              <a:buFont typeface="Symbol" pitchFamily="2" charset="2"/>
              <a:buChar char="-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Idee</a:t>
            </a:r>
          </a:p>
          <a:p>
            <a:pPr marL="857250" lvl="1" indent="-457200">
              <a:lnSpc>
                <a:spcPct val="12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Team</a:t>
            </a:r>
          </a:p>
          <a:p>
            <a:pPr marL="857250" lvl="1" indent="-457200">
              <a:lnSpc>
                <a:spcPct val="12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Unternehmen</a:t>
            </a:r>
          </a:p>
          <a:p>
            <a:pPr marL="857250" lvl="1" indent="-457200">
              <a:lnSpc>
                <a:spcPct val="12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Vermarktung</a:t>
            </a:r>
          </a:p>
          <a:p>
            <a:pPr marL="857250" lvl="1" indent="-457200">
              <a:lnSpc>
                <a:spcPct val="12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Finanzen</a:t>
            </a:r>
          </a:p>
          <a:p>
            <a:pPr marL="857250" lvl="1" indent="-457200">
              <a:lnSpc>
                <a:spcPct val="12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Erfolg</a:t>
            </a:r>
            <a:endParaRPr lang="de-DE" sz="21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91E46D6-854F-6141-93CA-53540B45C32B}"/>
              </a:ext>
            </a:extLst>
          </p:cNvPr>
          <p:cNvSpPr txBox="1"/>
          <p:nvPr/>
        </p:nvSpPr>
        <p:spPr>
          <a:xfrm>
            <a:off x="1488830" y="5581585"/>
            <a:ext cx="921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Pitch: 2-minütige Kurzfassung der Geschäftsidee</a:t>
            </a:r>
          </a:p>
        </p:txBody>
      </p:sp>
    </p:spTree>
    <p:extLst>
      <p:ext uri="{BB962C8B-B14F-4D97-AF65-F5344CB8AC3E}">
        <p14:creationId xmlns:p14="http://schemas.microsoft.com/office/powerpoint/2010/main" val="2597723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B6709C0-88DC-6A47-BBA2-C20AFB7CAEDC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Bild 3" descr="i2b_ppt_0403_4-1.jpg">
            <a:extLst>
              <a:ext uri="{FF2B5EF4-FFF2-40B4-BE49-F238E27FC236}">
                <a16:creationId xmlns:a16="http://schemas.microsoft.com/office/drawing/2014/main" id="{7EDC0795-E541-EA41-8077-AC73A0C8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  <p:cxnSp>
        <p:nvCxnSpPr>
          <p:cNvPr id="7" name="Gerader Verbinder 7">
            <a:extLst>
              <a:ext uri="{FF2B5EF4-FFF2-40B4-BE49-F238E27FC236}">
                <a16:creationId xmlns:a16="http://schemas.microsoft.com/office/drawing/2014/main" id="{E1943CD0-7C06-E544-B56D-043F10119B4E}"/>
              </a:ext>
            </a:extLst>
          </p:cNvPr>
          <p:cNvCxnSpPr/>
          <p:nvPr/>
        </p:nvCxnSpPr>
        <p:spPr>
          <a:xfrm>
            <a:off x="251520" y="1352458"/>
            <a:ext cx="878497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2">
            <a:extLst>
              <a:ext uri="{FF2B5EF4-FFF2-40B4-BE49-F238E27FC236}">
                <a16:creationId xmlns:a16="http://schemas.microsoft.com/office/drawing/2014/main" id="{3F6C5A36-EE4E-884A-B0CA-5110FF2293B9}"/>
              </a:ext>
            </a:extLst>
          </p:cNvPr>
          <p:cNvSpPr txBox="1">
            <a:spLocks/>
          </p:cNvSpPr>
          <p:nvPr/>
        </p:nvSpPr>
        <p:spPr>
          <a:xfrm>
            <a:off x="457200" y="298624"/>
            <a:ext cx="6408712" cy="101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Businessplan</a:t>
            </a:r>
            <a:b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 / Dienstleistung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6D489F8-452D-C048-A0CA-5F137FA32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459" y="1899009"/>
            <a:ext cx="6972320" cy="440056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Beschreibung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Kundennutzen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USP, Stärken &amp; Schwächen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Markenschutz und Patente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Innovationsgrad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Leistungserstellung</a:t>
            </a:r>
          </a:p>
        </p:txBody>
      </p:sp>
      <p:sp>
        <p:nvSpPr>
          <p:cNvPr id="12" name="Ellipse 8">
            <a:extLst>
              <a:ext uri="{FF2B5EF4-FFF2-40B4-BE49-F238E27FC236}">
                <a16:creationId xmlns:a16="http://schemas.microsoft.com/office/drawing/2014/main" id="{3EDF3D13-44B7-0940-8DDA-94CD11E473DE}"/>
              </a:ext>
            </a:extLst>
          </p:cNvPr>
          <p:cNvSpPr/>
          <p:nvPr/>
        </p:nvSpPr>
        <p:spPr>
          <a:xfrm>
            <a:off x="742216" y="2391513"/>
            <a:ext cx="4134584" cy="1875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ECDD22C-4263-234E-A3C7-8EE4E37C8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28" y="2107895"/>
            <a:ext cx="4836495" cy="3224331"/>
          </a:xfrm>
          <a:prstGeom prst="roundRect">
            <a:avLst>
              <a:gd name="adj" fmla="val 79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9354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B6709C0-88DC-6A47-BBA2-C20AFB7CAEDC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Bild 3" descr="i2b_ppt_0403_4-1.jpg">
            <a:extLst>
              <a:ext uri="{FF2B5EF4-FFF2-40B4-BE49-F238E27FC236}">
                <a16:creationId xmlns:a16="http://schemas.microsoft.com/office/drawing/2014/main" id="{7EDC0795-E541-EA41-8077-AC73A0C8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  <p:cxnSp>
        <p:nvCxnSpPr>
          <p:cNvPr id="7" name="Gerader Verbinder 7">
            <a:extLst>
              <a:ext uri="{FF2B5EF4-FFF2-40B4-BE49-F238E27FC236}">
                <a16:creationId xmlns:a16="http://schemas.microsoft.com/office/drawing/2014/main" id="{E1943CD0-7C06-E544-B56D-043F10119B4E}"/>
              </a:ext>
            </a:extLst>
          </p:cNvPr>
          <p:cNvCxnSpPr/>
          <p:nvPr/>
        </p:nvCxnSpPr>
        <p:spPr>
          <a:xfrm>
            <a:off x="251520" y="1352458"/>
            <a:ext cx="878497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2">
            <a:extLst>
              <a:ext uri="{FF2B5EF4-FFF2-40B4-BE49-F238E27FC236}">
                <a16:creationId xmlns:a16="http://schemas.microsoft.com/office/drawing/2014/main" id="{3F6C5A36-EE4E-884A-B0CA-5110FF2293B9}"/>
              </a:ext>
            </a:extLst>
          </p:cNvPr>
          <p:cNvSpPr txBox="1">
            <a:spLocks/>
          </p:cNvSpPr>
          <p:nvPr/>
        </p:nvSpPr>
        <p:spPr>
          <a:xfrm>
            <a:off x="457200" y="298624"/>
            <a:ext cx="6408712" cy="101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Businessplan</a:t>
            </a:r>
            <a:b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Unternehmen &amp; Management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5A0E4A6-EB08-FF41-8C8D-61B31EAA9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016" y="2605772"/>
            <a:ext cx="4754959" cy="2674664"/>
          </a:xfrm>
          <a:prstGeom prst="roundRect">
            <a:avLst>
              <a:gd name="adj" fmla="val 7209"/>
            </a:avLst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5" name="Ellipse 8">
            <a:extLst>
              <a:ext uri="{FF2B5EF4-FFF2-40B4-BE49-F238E27FC236}">
                <a16:creationId xmlns:a16="http://schemas.microsoft.com/office/drawing/2014/main" id="{0116FFF5-66A1-9B49-B067-14C7D0ED78D4}"/>
              </a:ext>
            </a:extLst>
          </p:cNvPr>
          <p:cNvSpPr/>
          <p:nvPr/>
        </p:nvSpPr>
        <p:spPr>
          <a:xfrm>
            <a:off x="511096" y="1751040"/>
            <a:ext cx="3018667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1D460C68-D7F4-5F4A-AB27-6C9A0FD5E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768" y="1895056"/>
            <a:ext cx="7427168" cy="440056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Gründer (-team)</a:t>
            </a:r>
          </a:p>
          <a:p>
            <a:pPr lvl="1">
              <a:spcBef>
                <a:spcPts val="0"/>
              </a:spcBef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Erfahrungen</a:t>
            </a:r>
          </a:p>
          <a:p>
            <a:pPr lvl="1">
              <a:spcBef>
                <a:spcPts val="0"/>
              </a:spcBef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Fähigkeiten</a:t>
            </a: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Informationen zum Unternehmen (Standort)</a:t>
            </a:r>
          </a:p>
          <a:p>
            <a:pPr marL="0" indent="0"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der Gründung</a:t>
            </a:r>
          </a:p>
          <a:p>
            <a:pPr marL="0" indent="0"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Organisationsstruktur</a:t>
            </a: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Unternehmensanalyse / SWOT-Analyse</a:t>
            </a:r>
          </a:p>
          <a:p>
            <a:pPr marL="0" indent="0"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Ziele</a:t>
            </a: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Umsetzungsplanung</a:t>
            </a:r>
          </a:p>
          <a:p>
            <a:pPr marL="0" indent="0"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394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B6709C0-88DC-6A47-BBA2-C20AFB7CAEDC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Bild 3" descr="i2b_ppt_0403_4-1.jpg">
            <a:extLst>
              <a:ext uri="{FF2B5EF4-FFF2-40B4-BE49-F238E27FC236}">
                <a16:creationId xmlns:a16="http://schemas.microsoft.com/office/drawing/2014/main" id="{7EDC0795-E541-EA41-8077-AC73A0C8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  <p:cxnSp>
        <p:nvCxnSpPr>
          <p:cNvPr id="7" name="Gerader Verbinder 7">
            <a:extLst>
              <a:ext uri="{FF2B5EF4-FFF2-40B4-BE49-F238E27FC236}">
                <a16:creationId xmlns:a16="http://schemas.microsoft.com/office/drawing/2014/main" id="{E1943CD0-7C06-E544-B56D-043F10119B4E}"/>
              </a:ext>
            </a:extLst>
          </p:cNvPr>
          <p:cNvCxnSpPr/>
          <p:nvPr/>
        </p:nvCxnSpPr>
        <p:spPr>
          <a:xfrm>
            <a:off x="251520" y="1352458"/>
            <a:ext cx="878497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2">
            <a:extLst>
              <a:ext uri="{FF2B5EF4-FFF2-40B4-BE49-F238E27FC236}">
                <a16:creationId xmlns:a16="http://schemas.microsoft.com/office/drawing/2014/main" id="{3F6C5A36-EE4E-884A-B0CA-5110FF2293B9}"/>
              </a:ext>
            </a:extLst>
          </p:cNvPr>
          <p:cNvSpPr txBox="1">
            <a:spLocks/>
          </p:cNvSpPr>
          <p:nvPr/>
        </p:nvSpPr>
        <p:spPr>
          <a:xfrm>
            <a:off x="457200" y="298624"/>
            <a:ext cx="6408712" cy="101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Businessplan</a:t>
            </a:r>
            <a:b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Branche, Markt und Wettbewerb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C73B1A07-E39F-4843-A995-17E87E147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92" y="2250356"/>
            <a:ext cx="6972320" cy="4400568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</a:t>
            </a: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Markt &amp; Absatzpotenzial</a:t>
            </a:r>
          </a:p>
          <a:p>
            <a:pPr marL="0" indent="0"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Zielgruppen</a:t>
            </a:r>
          </a:p>
          <a:p>
            <a:pPr marL="0" indent="0"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</a:p>
          <a:p>
            <a:pPr marL="0" indent="0"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Konkurrenzanalyse</a:t>
            </a:r>
          </a:p>
          <a:p>
            <a:pPr marL="0" indent="0"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Markteintrittsbarrieren &amp; Abhängigkeiten</a:t>
            </a:r>
          </a:p>
          <a:p>
            <a:pPr marL="457200" indent="-457200">
              <a:buFont typeface="Arial" pitchFamily="34" charset="0"/>
              <a:buChar char="•"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6">
            <a:extLst>
              <a:ext uri="{FF2B5EF4-FFF2-40B4-BE49-F238E27FC236}">
                <a16:creationId xmlns:a16="http://schemas.microsoft.com/office/drawing/2014/main" id="{43B434D2-7451-C54E-A64B-6EC37EBFABDE}"/>
              </a:ext>
            </a:extLst>
          </p:cNvPr>
          <p:cNvSpPr/>
          <p:nvPr/>
        </p:nvSpPr>
        <p:spPr>
          <a:xfrm>
            <a:off x="334314" y="3213965"/>
            <a:ext cx="2520280" cy="686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Ellipse 8">
            <a:extLst>
              <a:ext uri="{FF2B5EF4-FFF2-40B4-BE49-F238E27FC236}">
                <a16:creationId xmlns:a16="http://schemas.microsoft.com/office/drawing/2014/main" id="{F92781FD-0E68-2F4E-A297-CC0E72FF6025}"/>
              </a:ext>
            </a:extLst>
          </p:cNvPr>
          <p:cNvSpPr/>
          <p:nvPr/>
        </p:nvSpPr>
        <p:spPr>
          <a:xfrm>
            <a:off x="357760" y="4433772"/>
            <a:ext cx="2988840" cy="5669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3435AFD-91FA-8843-924E-922D837E3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12" y="2313296"/>
            <a:ext cx="4836495" cy="3267154"/>
          </a:xfrm>
          <a:prstGeom prst="roundRect">
            <a:avLst>
              <a:gd name="adj" fmla="val 3525"/>
            </a:avLst>
          </a:prstGeom>
        </p:spPr>
      </p:pic>
    </p:spTree>
    <p:extLst>
      <p:ext uri="{BB962C8B-B14F-4D97-AF65-F5344CB8AC3E}">
        <p14:creationId xmlns:p14="http://schemas.microsoft.com/office/powerpoint/2010/main" val="1524836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B6709C0-88DC-6A47-BBA2-C20AFB7CAEDC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Bild 3" descr="i2b_ppt_0403_4-1.jpg">
            <a:extLst>
              <a:ext uri="{FF2B5EF4-FFF2-40B4-BE49-F238E27FC236}">
                <a16:creationId xmlns:a16="http://schemas.microsoft.com/office/drawing/2014/main" id="{7EDC0795-E541-EA41-8077-AC73A0C8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  <p:cxnSp>
        <p:nvCxnSpPr>
          <p:cNvPr id="7" name="Gerader Verbinder 7">
            <a:extLst>
              <a:ext uri="{FF2B5EF4-FFF2-40B4-BE49-F238E27FC236}">
                <a16:creationId xmlns:a16="http://schemas.microsoft.com/office/drawing/2014/main" id="{E1943CD0-7C06-E544-B56D-043F10119B4E}"/>
              </a:ext>
            </a:extLst>
          </p:cNvPr>
          <p:cNvCxnSpPr/>
          <p:nvPr/>
        </p:nvCxnSpPr>
        <p:spPr>
          <a:xfrm>
            <a:off x="251520" y="1352458"/>
            <a:ext cx="878497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2">
            <a:extLst>
              <a:ext uri="{FF2B5EF4-FFF2-40B4-BE49-F238E27FC236}">
                <a16:creationId xmlns:a16="http://schemas.microsoft.com/office/drawing/2014/main" id="{3F6C5A36-EE4E-884A-B0CA-5110FF2293B9}"/>
              </a:ext>
            </a:extLst>
          </p:cNvPr>
          <p:cNvSpPr txBox="1">
            <a:spLocks/>
          </p:cNvSpPr>
          <p:nvPr/>
        </p:nvSpPr>
        <p:spPr>
          <a:xfrm>
            <a:off x="457200" y="298624"/>
            <a:ext cx="6408712" cy="101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Businessplan</a:t>
            </a:r>
            <a:b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&amp; Vertrieb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B452487A-0C9F-A643-B121-5A42158C3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8" y="5167472"/>
            <a:ext cx="12192000" cy="120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511BBC01-EA18-884C-A03F-F6A171312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76" y="1824988"/>
            <a:ext cx="7139136" cy="440056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Marketingstrategie &amp; Kommunikationskanäle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Vertriebsstrategie &amp; Vertriebskanäle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Preisgestaltung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Kundenservice &amp; Zahlungskonditionen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142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B6709C0-88DC-6A47-BBA2-C20AFB7CAEDC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Bild 3" descr="i2b_ppt_0403_4-1.jpg">
            <a:extLst>
              <a:ext uri="{FF2B5EF4-FFF2-40B4-BE49-F238E27FC236}">
                <a16:creationId xmlns:a16="http://schemas.microsoft.com/office/drawing/2014/main" id="{7EDC0795-E541-EA41-8077-AC73A0C8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  <p:cxnSp>
        <p:nvCxnSpPr>
          <p:cNvPr id="7" name="Gerader Verbinder 7">
            <a:extLst>
              <a:ext uri="{FF2B5EF4-FFF2-40B4-BE49-F238E27FC236}">
                <a16:creationId xmlns:a16="http://schemas.microsoft.com/office/drawing/2014/main" id="{E1943CD0-7C06-E544-B56D-043F10119B4E}"/>
              </a:ext>
            </a:extLst>
          </p:cNvPr>
          <p:cNvCxnSpPr/>
          <p:nvPr/>
        </p:nvCxnSpPr>
        <p:spPr>
          <a:xfrm>
            <a:off x="251520" y="1352458"/>
            <a:ext cx="878497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2">
            <a:extLst>
              <a:ext uri="{FF2B5EF4-FFF2-40B4-BE49-F238E27FC236}">
                <a16:creationId xmlns:a16="http://schemas.microsoft.com/office/drawing/2014/main" id="{3F6C5A36-EE4E-884A-B0CA-5110FF2293B9}"/>
              </a:ext>
            </a:extLst>
          </p:cNvPr>
          <p:cNvSpPr txBox="1">
            <a:spLocks/>
          </p:cNvSpPr>
          <p:nvPr/>
        </p:nvSpPr>
        <p:spPr>
          <a:xfrm>
            <a:off x="457200" y="298624"/>
            <a:ext cx="6408712" cy="101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Businessplan</a:t>
            </a:r>
            <a:b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Erfolgs- und Finanzplanung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2C58FEA-0341-D64A-8C95-D2BBF86F9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65664"/>
            <a:ext cx="7139136" cy="440056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Gründungs- und Investitionskosten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Kostenplanung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Absatz- und Umsatzrechnung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Plan-Gewinn- und Verlustrechnung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Kapitalbedarf und Finanzierungsquellen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Ausführliche Planung (Plan4You)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4D01AD-DF53-BC44-9E23-15296E803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581" y="2206237"/>
            <a:ext cx="5320145" cy="3546764"/>
          </a:xfrm>
          <a:prstGeom prst="roundRect">
            <a:avLst>
              <a:gd name="adj" fmla="val 4561"/>
            </a:avLst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552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B6709C0-88DC-6A47-BBA2-C20AFB7CAEDC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Bild 3" descr="i2b_ppt_0403_4-1.jpg">
            <a:extLst>
              <a:ext uri="{FF2B5EF4-FFF2-40B4-BE49-F238E27FC236}">
                <a16:creationId xmlns:a16="http://schemas.microsoft.com/office/drawing/2014/main" id="{7EDC0795-E541-EA41-8077-AC73A0C8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  <p:cxnSp>
        <p:nvCxnSpPr>
          <p:cNvPr id="7" name="Gerader Verbinder 7">
            <a:extLst>
              <a:ext uri="{FF2B5EF4-FFF2-40B4-BE49-F238E27FC236}">
                <a16:creationId xmlns:a16="http://schemas.microsoft.com/office/drawing/2014/main" id="{E1943CD0-7C06-E544-B56D-043F10119B4E}"/>
              </a:ext>
            </a:extLst>
          </p:cNvPr>
          <p:cNvCxnSpPr/>
          <p:nvPr/>
        </p:nvCxnSpPr>
        <p:spPr>
          <a:xfrm>
            <a:off x="251520" y="1352458"/>
            <a:ext cx="878497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2">
            <a:extLst>
              <a:ext uri="{FF2B5EF4-FFF2-40B4-BE49-F238E27FC236}">
                <a16:creationId xmlns:a16="http://schemas.microsoft.com/office/drawing/2014/main" id="{3F6C5A36-EE4E-884A-B0CA-5110FF2293B9}"/>
              </a:ext>
            </a:extLst>
          </p:cNvPr>
          <p:cNvSpPr txBox="1">
            <a:spLocks/>
          </p:cNvSpPr>
          <p:nvPr/>
        </p:nvSpPr>
        <p:spPr>
          <a:xfrm>
            <a:off x="457200" y="298624"/>
            <a:ext cx="6408712" cy="101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Businessplan</a:t>
            </a:r>
            <a:b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Anhang</a:t>
            </a:r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C851B7C9-EF0F-6747-A52C-7F21881B9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127224"/>
              </p:ext>
            </p:extLst>
          </p:nvPr>
        </p:nvGraphicFramePr>
        <p:xfrm>
          <a:off x="783206" y="1947636"/>
          <a:ext cx="10625587" cy="23042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64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1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0425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2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Lebenslauf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2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Zeugnisse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2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Referenzen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2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Zulassungen</a:t>
                      </a:r>
                      <a:r>
                        <a:rPr lang="de-AT" sz="21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Genehmigungen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21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Verträge und schriftliche Vereinbarungen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21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Satzung und Firmenbuchauszug</a:t>
                      </a:r>
                      <a:endParaRPr lang="de-AT" sz="2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2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Profile der Schlüsselpersonen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2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Organigramm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2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Imagebroschüre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2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Patente und Schutzrechte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2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Marktrelevante Informationen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Grafik 11">
            <a:extLst>
              <a:ext uri="{FF2B5EF4-FFF2-40B4-BE49-F238E27FC236}">
                <a16:creationId xmlns:a16="http://schemas.microsoft.com/office/drawing/2014/main" id="{FB78C541-457E-2D40-A418-3F24611A45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10" y="4351256"/>
            <a:ext cx="5590377" cy="2250709"/>
          </a:xfrm>
          <a:prstGeom prst="roundRect">
            <a:avLst>
              <a:gd name="adj" fmla="val 3452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Above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34799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B6709C0-88DC-6A47-BBA2-C20AFB7CAEDC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3" descr="i2b_ppt_0403_4-1.jpg">
            <a:extLst>
              <a:ext uri="{FF2B5EF4-FFF2-40B4-BE49-F238E27FC236}">
                <a16:creationId xmlns:a16="http://schemas.microsoft.com/office/drawing/2014/main" id="{7EDC0795-E541-EA41-8077-AC73A0C8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2140E63-9887-4246-A27C-ED1F2F2A2F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46" t="7313" r="5950" b="5783"/>
          <a:stretch/>
        </p:blipFill>
        <p:spPr>
          <a:xfrm>
            <a:off x="3574473" y="914400"/>
            <a:ext cx="5106389" cy="51182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4507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B66E9A-5192-D04C-94B9-1BC4E32E7A4B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0505C8F-5CC2-204D-9C38-F7587D928802}"/>
              </a:ext>
            </a:extLst>
          </p:cNvPr>
          <p:cNvSpPr txBox="1"/>
          <p:nvPr/>
        </p:nvSpPr>
        <p:spPr>
          <a:xfrm>
            <a:off x="0" y="216357"/>
            <a:ext cx="7255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b="1" dirty="0">
                <a:solidFill>
                  <a:schemeClr val="bg1"/>
                </a:solidFill>
                <a:latin typeface="Browallia New" panose="020B0604020202020204" pitchFamily="34" charset="0"/>
                <a:cs typeface="Browallia New" panose="020B0604020202020204" pitchFamily="34" charset="0"/>
              </a:rPr>
              <a:t>Worauf besonders zu </a:t>
            </a:r>
            <a:r>
              <a:rPr lang="de-DE" sz="4800" b="1">
                <a:solidFill>
                  <a:schemeClr val="bg1"/>
                </a:solidFill>
                <a:latin typeface="Browallia New" panose="020B0604020202020204" pitchFamily="34" charset="0"/>
                <a:cs typeface="Browallia New" panose="020B0604020202020204" pitchFamily="34" charset="0"/>
              </a:rPr>
              <a:t>achten ist</a:t>
            </a:r>
            <a:endParaRPr lang="de-DE" sz="4800" b="1" dirty="0">
              <a:solidFill>
                <a:schemeClr val="bg1"/>
              </a:solidFill>
              <a:latin typeface="Browallia New" panose="020B0604020202020204" pitchFamily="34" charset="0"/>
              <a:cs typeface="Browallia New" panose="020B0604020202020204" pitchFamily="34" charset="0"/>
            </a:endParaRPr>
          </a:p>
        </p:txBody>
      </p:sp>
      <p:pic>
        <p:nvPicPr>
          <p:cNvPr id="14" name="Bild 3" descr="i2b_ppt_0403_4-1.jpg">
            <a:extLst>
              <a:ext uri="{FF2B5EF4-FFF2-40B4-BE49-F238E27FC236}">
                <a16:creationId xmlns:a16="http://schemas.microsoft.com/office/drawing/2014/main" id="{6D1D19BC-183D-F944-ACE0-20C41D782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71CFE1AE-513E-B043-B7D6-3006ED77517D}"/>
              </a:ext>
            </a:extLst>
          </p:cNvPr>
          <p:cNvGraphicFramePr>
            <a:graphicFrameLocks noGrp="1"/>
          </p:cNvGraphicFramePr>
          <p:nvPr/>
        </p:nvGraphicFramePr>
        <p:xfrm>
          <a:off x="450192" y="1211765"/>
          <a:ext cx="10316546" cy="62296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4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5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29658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Kundensegmentierung:</a:t>
                      </a:r>
                      <a:br>
                        <a:rPr lang="de-AT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AT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Wer ist meine Zielgruppe? Wer ist mein erster Kunde? Ein Produkt / eine Dienstleistung ist nie für alle relevant!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endParaRPr lang="de-AT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Wettbewerbsanalyse:</a:t>
                      </a:r>
                      <a:br>
                        <a:rPr lang="de-AT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AT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 Produkt /eine Dienstleistung ist nie konkurrenzlos. Welcher Anbieter erfüllt die selben oder ähnliche Bedürfnisse?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endParaRPr lang="de-AT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USP</a:t>
                      </a:r>
                      <a:r>
                        <a:rPr lang="de-AT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muss klar herausgearbeitet werden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Gründungsteam:</a:t>
                      </a:r>
                      <a:br>
                        <a:rPr lang="de-AT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AT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 ist Ihr Hintergrund / Ihre Kompetenz um Ihre Idee erfolgreich umzusetzen?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endParaRPr lang="de-AT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Unternehmensprozesse / Organisation:</a:t>
                      </a:r>
                      <a:br>
                        <a:rPr lang="de-AT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AT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Sorgen Sie frühzeitig für Struktur!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endParaRPr lang="de-AT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AT" sz="24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Preispolitik:</a:t>
                      </a:r>
                      <a:br>
                        <a:rPr lang="de-AT" sz="2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AT" sz="20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Optimale Preisfindung, kostendeckend, wie viel ist der Zielgruppe das Produkt / die Dienstleistung wert?</a:t>
                      </a:r>
                      <a:endParaRPr lang="de-AT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endParaRPr lang="de-A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AT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61A3C7C0-2A84-7840-813C-06B70A8F73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190267" y="2436534"/>
            <a:ext cx="1848469" cy="198493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reflection blurRad="6350" stA="50000" endA="300" endPos="90000" dist="50800" dir="5400000" sy="-100000" algn="bl" rotWithShape="0"/>
          </a:effectLst>
          <a:scene3d>
            <a:camera prst="isometricOffAxis1Left">
              <a:rot lat="1080000" lon="1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14343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B66E9A-5192-D04C-94B9-1BC4E32E7A4B}"/>
              </a:ext>
            </a:extLst>
          </p:cNvPr>
          <p:cNvSpPr/>
          <p:nvPr/>
        </p:nvSpPr>
        <p:spPr>
          <a:xfrm>
            <a:off x="0" y="1201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Bild 3" descr="i2b_ppt_0403_4-1.jpg">
            <a:extLst>
              <a:ext uri="{FF2B5EF4-FFF2-40B4-BE49-F238E27FC236}">
                <a16:creationId xmlns:a16="http://schemas.microsoft.com/office/drawing/2014/main" id="{6D1D19BC-183D-F944-ACE0-20C41D782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2C39788-C9D9-3F4C-943C-5F2245E6CD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176"/>
          <a:stretch/>
        </p:blipFill>
        <p:spPr>
          <a:xfrm>
            <a:off x="8807222" y="4806485"/>
            <a:ext cx="2365465" cy="205137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4954611-CA81-624B-A52C-0C69539A3CBA}"/>
              </a:ext>
            </a:extLst>
          </p:cNvPr>
          <p:cNvSpPr txBox="1"/>
          <p:nvPr/>
        </p:nvSpPr>
        <p:spPr>
          <a:xfrm>
            <a:off x="0" y="1757546"/>
            <a:ext cx="7255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b="1" dirty="0">
                <a:solidFill>
                  <a:schemeClr val="bg1"/>
                </a:solidFill>
                <a:latin typeface="Browallia New" panose="020B0604020202020204" pitchFamily="34" charset="0"/>
                <a:cs typeface="Browallia New" panose="020B0604020202020204" pitchFamily="34" charset="0"/>
              </a:rPr>
              <a:t>Der Businessplan ist Ihr „roter Faden“ auf dem Weg zur Selbstständigkeit!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AEC65D4-B304-2A4D-B87C-F9C5519641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93"/>
          <a:stretch/>
        </p:blipFill>
        <p:spPr>
          <a:xfrm>
            <a:off x="10934067" y="4790266"/>
            <a:ext cx="1521183" cy="205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15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B66E9A-5192-D04C-94B9-1BC4E32E7A4B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0505C8F-5CC2-204D-9C38-F7587D928802}"/>
              </a:ext>
            </a:extLst>
          </p:cNvPr>
          <p:cNvSpPr txBox="1"/>
          <p:nvPr/>
        </p:nvSpPr>
        <p:spPr>
          <a:xfrm>
            <a:off x="-973777" y="2315684"/>
            <a:ext cx="7255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b="1" dirty="0">
                <a:solidFill>
                  <a:schemeClr val="bg1"/>
                </a:solidFill>
                <a:latin typeface="Browallia New" panose="020B0604020202020204" pitchFamily="34" charset="0"/>
                <a:cs typeface="Browallia New" panose="020B0604020202020204" pitchFamily="34" charset="0"/>
              </a:rPr>
              <a:t>Unsere 6 Top-Tipps</a:t>
            </a:r>
          </a:p>
          <a:p>
            <a:pPr algn="r"/>
            <a:r>
              <a:rPr lang="de-DE" sz="4800" b="1" dirty="0">
                <a:solidFill>
                  <a:schemeClr val="bg1"/>
                </a:solidFill>
                <a:latin typeface="Browallia New" panose="020B0604020202020204" pitchFamily="34" charset="0"/>
                <a:cs typeface="Browallia New" panose="020B0604020202020204" pitchFamily="34" charset="0"/>
              </a:rPr>
              <a:t>für Ihren Businessplan</a:t>
            </a:r>
          </a:p>
        </p:txBody>
      </p:sp>
      <p:pic>
        <p:nvPicPr>
          <p:cNvPr id="14" name="Bild 3" descr="i2b_ppt_0403_4-1.jpg">
            <a:extLst>
              <a:ext uri="{FF2B5EF4-FFF2-40B4-BE49-F238E27FC236}">
                <a16:creationId xmlns:a16="http://schemas.microsoft.com/office/drawing/2014/main" id="{6D1D19BC-183D-F944-ACE0-20C41D782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1589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B66E9A-5192-D04C-94B9-1BC4E32E7A4B}"/>
              </a:ext>
            </a:extLst>
          </p:cNvPr>
          <p:cNvSpPr/>
          <p:nvPr/>
        </p:nvSpPr>
        <p:spPr>
          <a:xfrm>
            <a:off x="0" y="-1606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Bild 3" descr="i2b_ppt_0403_4-1.jpg">
            <a:extLst>
              <a:ext uri="{FF2B5EF4-FFF2-40B4-BE49-F238E27FC236}">
                <a16:creationId xmlns:a16="http://schemas.microsoft.com/office/drawing/2014/main" id="{6D1D19BC-183D-F944-ACE0-20C41D782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C8EC3CE-9128-344B-ABA9-74042E437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1103599" y="1531177"/>
            <a:ext cx="9984802" cy="37719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DB0040D-D147-44B1-3E4D-3BD87F675D86}"/>
              </a:ext>
            </a:extLst>
          </p:cNvPr>
          <p:cNvSpPr txBox="1"/>
          <p:nvPr/>
        </p:nvSpPr>
        <p:spPr>
          <a:xfrm>
            <a:off x="2233533" y="4207401"/>
            <a:ext cx="7540053" cy="523220"/>
          </a:xfrm>
          <a:prstGeom prst="rect">
            <a:avLst/>
          </a:prstGeom>
          <a:solidFill>
            <a:srgbClr val="163B6B"/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Gehen Sie auf Schwächen und Risiken ein!</a:t>
            </a:r>
          </a:p>
        </p:txBody>
      </p:sp>
    </p:spTree>
    <p:extLst>
      <p:ext uri="{BB962C8B-B14F-4D97-AF65-F5344CB8AC3E}">
        <p14:creationId xmlns:p14="http://schemas.microsoft.com/office/powerpoint/2010/main" val="349222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B66E9A-5192-D04C-94B9-1BC4E32E7A4B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Bild 3" descr="i2b_ppt_0403_4-1.jpg">
            <a:extLst>
              <a:ext uri="{FF2B5EF4-FFF2-40B4-BE49-F238E27FC236}">
                <a16:creationId xmlns:a16="http://schemas.microsoft.com/office/drawing/2014/main" id="{6D1D19BC-183D-F944-ACE0-20C41D782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C8EC3CE-9128-344B-ABA9-74042E437A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" r="204"/>
          <a:stretch/>
        </p:blipFill>
        <p:spPr>
          <a:xfrm>
            <a:off x="1103599" y="1733052"/>
            <a:ext cx="9984802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8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A27FA-9D86-CB44-BF54-0F4D22830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A47F2F2-B69A-DE4C-969E-AC6E3EC85F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i2b_ppt_0403_4-1.jpg">
            <a:extLst>
              <a:ext uri="{FF2B5EF4-FFF2-40B4-BE49-F238E27FC236}">
                <a16:creationId xmlns:a16="http://schemas.microsoft.com/office/drawing/2014/main" id="{48B65D2A-4423-5041-A8BD-B91517AB6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2" y="3417"/>
            <a:ext cx="12222583" cy="6886576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E1698411-4332-514C-BEC8-223146B84C51}"/>
              </a:ext>
            </a:extLst>
          </p:cNvPr>
          <p:cNvSpPr txBox="1">
            <a:spLocks/>
          </p:cNvSpPr>
          <p:nvPr/>
        </p:nvSpPr>
        <p:spPr>
          <a:xfrm>
            <a:off x="6584869" y="3241799"/>
            <a:ext cx="5937663" cy="1084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189">
              <a:defRPr/>
            </a:pPr>
            <a:r>
              <a:rPr lang="de-AT" sz="8000" b="1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Die Services</a:t>
            </a:r>
          </a:p>
        </p:txBody>
      </p:sp>
    </p:spTree>
    <p:extLst>
      <p:ext uri="{BB962C8B-B14F-4D97-AF65-F5344CB8AC3E}">
        <p14:creationId xmlns:p14="http://schemas.microsoft.com/office/powerpoint/2010/main" val="2678026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608F8396-EA6F-1624-C437-01F0CE19DE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B0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i2b_A_1x1.mp4" descr="i2b_A_1x1.mp4">
            <a:hlinkClick r:id="" action="ppaction://media"/>
            <a:extLst>
              <a:ext uri="{FF2B5EF4-FFF2-40B4-BE49-F238E27FC236}">
                <a16:creationId xmlns:a16="http://schemas.microsoft.com/office/drawing/2014/main" id="{5B24223B-77F0-7CB8-34CD-FDCCDB5D89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1095" y="93782"/>
            <a:ext cx="6625687" cy="6625687"/>
          </a:xfrm>
        </p:spPr>
      </p:pic>
    </p:spTree>
    <p:extLst>
      <p:ext uri="{BB962C8B-B14F-4D97-AF65-F5344CB8AC3E}">
        <p14:creationId xmlns:p14="http://schemas.microsoft.com/office/powerpoint/2010/main" val="384846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i2b_ppt_0403_4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"/>
            <a:ext cx="12192000" cy="6633567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C13496F8-4B96-417D-A7D7-964DD64D3FBD}"/>
              </a:ext>
            </a:extLst>
          </p:cNvPr>
          <p:cNvSpPr txBox="1">
            <a:spLocks/>
          </p:cNvSpPr>
          <p:nvPr/>
        </p:nvSpPr>
        <p:spPr>
          <a:xfrm>
            <a:off x="3407702" y="-170568"/>
            <a:ext cx="8544949" cy="1348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/>
            <a:r>
              <a:rPr lang="de-AT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 Serviceleistungen</a:t>
            </a:r>
            <a:b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Überblick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E5A361D-5B76-4E45-89C5-486CC3E4F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31" y="1177051"/>
            <a:ext cx="7987355" cy="480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E133AC7-7EA7-0042-92D9-6FDDB648E390}"/>
              </a:ext>
            </a:extLst>
          </p:cNvPr>
          <p:cNvSpPr txBox="1"/>
          <p:nvPr/>
        </p:nvSpPr>
        <p:spPr>
          <a:xfrm>
            <a:off x="4990971" y="6308727"/>
            <a:ext cx="2210060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https://www.i2b.at/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54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i2b_ppt_0403_4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20"/>
            <a:ext cx="12192000" cy="6633567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773FB829-228C-4140-A5A0-6706BFC7B422}"/>
              </a:ext>
            </a:extLst>
          </p:cNvPr>
          <p:cNvSpPr txBox="1">
            <a:spLocks/>
          </p:cNvSpPr>
          <p:nvPr/>
        </p:nvSpPr>
        <p:spPr>
          <a:xfrm>
            <a:off x="3407702" y="-172793"/>
            <a:ext cx="8544949" cy="1348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/>
            <a:r>
              <a:rPr lang="de-AT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 Serviceleistungen</a:t>
            </a:r>
            <a:b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 Handbuch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345A08D-1FCB-4E9F-BFE9-87E95A8325F7}"/>
              </a:ext>
            </a:extLst>
          </p:cNvPr>
          <p:cNvSpPr txBox="1"/>
          <p:nvPr/>
        </p:nvSpPr>
        <p:spPr>
          <a:xfrm>
            <a:off x="551723" y="3303052"/>
            <a:ext cx="571195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/>
            <a:r>
              <a:rPr lang="de-AT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…als Arbeitsbuch zur Erstellung eines Businessplans zu verwenden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39709C3-86E3-4FBD-97C3-D8867AC6FB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80" b="3980"/>
          <a:stretch/>
        </p:blipFill>
        <p:spPr>
          <a:xfrm>
            <a:off x="7805214" y="1226995"/>
            <a:ext cx="3333401" cy="4146048"/>
          </a:xfrm>
          <a:prstGeom prst="roundRect">
            <a:avLst>
              <a:gd name="adj" fmla="val 2681"/>
            </a:avLst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0A57149-A117-E24C-94EC-C462E60D7CB8}"/>
              </a:ext>
            </a:extLst>
          </p:cNvPr>
          <p:cNvSpPr txBox="1"/>
          <p:nvPr/>
        </p:nvSpPr>
        <p:spPr>
          <a:xfrm>
            <a:off x="3609706" y="6269863"/>
            <a:ext cx="4972589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https://www.i2b.at/myi2b/handbuch-vorlagen/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773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i2b_ppt_0403_4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633567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FD1EC93D-876B-4B45-8733-4AE0920A53F8}"/>
              </a:ext>
            </a:extLst>
          </p:cNvPr>
          <p:cNvSpPr txBox="1">
            <a:spLocks/>
          </p:cNvSpPr>
          <p:nvPr/>
        </p:nvSpPr>
        <p:spPr>
          <a:xfrm>
            <a:off x="3407702" y="-172793"/>
            <a:ext cx="8544949" cy="1348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/>
            <a:r>
              <a:rPr lang="de-AT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 Serviceleistungen</a:t>
            </a:r>
            <a:b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eLearning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1F5ECEE-71EF-4D45-9B1F-1B64CB70690E}"/>
              </a:ext>
            </a:extLst>
          </p:cNvPr>
          <p:cNvSpPr txBox="1"/>
          <p:nvPr/>
        </p:nvSpPr>
        <p:spPr>
          <a:xfrm>
            <a:off x="4062047" y="6180058"/>
            <a:ext cx="4067908" cy="60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https://www.i2b.at/myi2b/e-learning/</a:t>
            </a:r>
            <a:endParaRPr lang="de-DE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/>
            <a:r>
              <a:rPr lang="de-DE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für registrierte User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8A307C18-52D8-32B1-09EE-1A5963527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55625" y="1055880"/>
            <a:ext cx="10121579" cy="4977977"/>
          </a:xfrm>
        </p:spPr>
      </p:pic>
    </p:spTree>
    <p:extLst>
      <p:ext uri="{BB962C8B-B14F-4D97-AF65-F5344CB8AC3E}">
        <p14:creationId xmlns:p14="http://schemas.microsoft.com/office/powerpoint/2010/main" val="311771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i2b_ppt_0403_4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633567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0473EC8E-B768-4AAD-8281-1F85697E58E2}"/>
              </a:ext>
            </a:extLst>
          </p:cNvPr>
          <p:cNvSpPr txBox="1">
            <a:spLocks/>
          </p:cNvSpPr>
          <p:nvPr/>
        </p:nvSpPr>
        <p:spPr>
          <a:xfrm>
            <a:off x="3407702" y="-199592"/>
            <a:ext cx="8544949" cy="1348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/>
            <a:r>
              <a:rPr lang="de-AT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 Serviceleistungen</a:t>
            </a:r>
            <a:b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Musterbusinesspläne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8B9FB40-EEEC-B449-9703-071C1E584825}"/>
              </a:ext>
            </a:extLst>
          </p:cNvPr>
          <p:cNvSpPr txBox="1"/>
          <p:nvPr/>
        </p:nvSpPr>
        <p:spPr>
          <a:xfrm>
            <a:off x="3380251" y="6313487"/>
            <a:ext cx="5431499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https://www.i2b.at/myi2b/musterbusinessplaene/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01A05E-36A0-4C18-7A66-4FFC03283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560" y="1119303"/>
            <a:ext cx="9421091" cy="487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27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i2b_ppt_0403_4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633567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2C70F3A3-E57F-4066-9350-55F8E363E4D4}"/>
              </a:ext>
            </a:extLst>
          </p:cNvPr>
          <p:cNvSpPr txBox="1">
            <a:spLocks/>
          </p:cNvSpPr>
          <p:nvPr/>
        </p:nvSpPr>
        <p:spPr>
          <a:xfrm>
            <a:off x="3407702" y="-199592"/>
            <a:ext cx="8544949" cy="1348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/>
            <a:r>
              <a:rPr lang="de-AT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 Serviceleistungen</a:t>
            </a:r>
            <a:b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 Online-Assistent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0A17F6-7959-4C16-8127-9D5B0CD46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57" y="1379763"/>
            <a:ext cx="7193473" cy="4497052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9387982-5E1F-45D0-ABD1-695DF889BE21}"/>
              </a:ext>
            </a:extLst>
          </p:cNvPr>
          <p:cNvSpPr txBox="1">
            <a:spLocks/>
          </p:cNvSpPr>
          <p:nvPr/>
        </p:nvSpPr>
        <p:spPr>
          <a:xfrm>
            <a:off x="7179968" y="3408848"/>
            <a:ext cx="4902209" cy="138323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09585">
              <a:buNone/>
            </a:pPr>
            <a:r>
              <a:rPr lang="de-AT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…Editor zur angeleiteten schriftlichen Erfassung eines Businessplans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BD97127-3FDD-EC49-8EFE-EBF84FE1D4D5}"/>
              </a:ext>
            </a:extLst>
          </p:cNvPr>
          <p:cNvSpPr txBox="1"/>
          <p:nvPr/>
        </p:nvSpPr>
        <p:spPr>
          <a:xfrm>
            <a:off x="3868025" y="6222148"/>
            <a:ext cx="4455953" cy="9747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https://www.i2b.at/myi2b/businessplan/</a:t>
            </a:r>
            <a:endParaRPr lang="de-DE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/>
            <a:r>
              <a:rPr lang="de-DE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für registrierte User</a:t>
            </a:r>
          </a:p>
          <a:p>
            <a:pPr defTabSz="609585"/>
            <a:endParaRPr lang="de-DE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21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B6709C0-88DC-6A47-BBA2-C20AFB7CAEDC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Interaktive Schaltfläche: Hilfe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2937E93-8B3E-6D4A-84DE-CC341679118C}"/>
              </a:ext>
            </a:extLst>
          </p:cNvPr>
          <p:cNvSpPr/>
          <p:nvPr/>
        </p:nvSpPr>
        <p:spPr>
          <a:xfrm>
            <a:off x="2124132" y="211666"/>
            <a:ext cx="7943735" cy="6434431"/>
          </a:xfrm>
          <a:prstGeom prst="actionButtonHelp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Bild 3" descr="i2b_ppt_0403_4-1.jpg">
            <a:extLst>
              <a:ext uri="{FF2B5EF4-FFF2-40B4-BE49-F238E27FC236}">
                <a16:creationId xmlns:a16="http://schemas.microsoft.com/office/drawing/2014/main" id="{5516C16D-6930-2F42-9039-76654CB4E7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8406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i2b_ppt_0403_4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633567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30DBB6E7-1C39-4ACC-BD9C-1B5B3590F099}"/>
              </a:ext>
            </a:extLst>
          </p:cNvPr>
          <p:cNvSpPr txBox="1">
            <a:spLocks/>
          </p:cNvSpPr>
          <p:nvPr/>
        </p:nvSpPr>
        <p:spPr>
          <a:xfrm>
            <a:off x="3407702" y="-186191"/>
            <a:ext cx="8544949" cy="1348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/>
            <a:r>
              <a:rPr lang="de-AT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 Serviceleistungen</a:t>
            </a:r>
            <a:b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 Word-Vorlage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D527ABD-3DAA-4AAC-86DD-FBA5884ECE0E}"/>
              </a:ext>
            </a:extLst>
          </p:cNvPr>
          <p:cNvSpPr txBox="1">
            <a:spLocks/>
          </p:cNvSpPr>
          <p:nvPr/>
        </p:nvSpPr>
        <p:spPr>
          <a:xfrm>
            <a:off x="0" y="3316783"/>
            <a:ext cx="4241021" cy="101383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09585">
              <a:buNone/>
            </a:pPr>
            <a:r>
              <a:rPr lang="de-AT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zur angeleiteten Erarbeitung eines Businessplans (offline)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4F84691-A17F-E44B-BD0F-E3377F30FE75}"/>
              </a:ext>
            </a:extLst>
          </p:cNvPr>
          <p:cNvSpPr txBox="1"/>
          <p:nvPr/>
        </p:nvSpPr>
        <p:spPr>
          <a:xfrm>
            <a:off x="3577207" y="6314479"/>
            <a:ext cx="5037587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https://www.i2b.at/myi2b/handbuch-vorlagen/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nhaltsplatzhalter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F362B065-AE0A-0D25-F3CC-AB09A6C04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41618" y="1080865"/>
            <a:ext cx="7089625" cy="4977977"/>
          </a:xfrm>
        </p:spPr>
      </p:pic>
      <p:pic>
        <p:nvPicPr>
          <p:cNvPr id="12" name="Grafik 11" descr="Ein Bild, das Tisch enthält.&#10;&#10;Automatisch generierte Beschreibung">
            <a:extLst>
              <a:ext uri="{FF2B5EF4-FFF2-40B4-BE49-F238E27FC236}">
                <a16:creationId xmlns:a16="http://schemas.microsoft.com/office/drawing/2014/main" id="{5D32F545-0CA4-5FCA-D502-80C641F6B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777" y="1080865"/>
            <a:ext cx="7040783" cy="4951679"/>
          </a:xfrm>
          <a:prstGeom prst="rect">
            <a:avLst/>
          </a:prstGeom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07CD7DF-01BC-B423-2F58-F854BDBEE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935" y="1117655"/>
            <a:ext cx="7040783" cy="4964004"/>
          </a:xfrm>
          <a:prstGeom prst="rect">
            <a:avLst/>
          </a:prstGeom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4AC23911-59F8-AA6F-16EC-D17D0DEE4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5525" y="1133499"/>
            <a:ext cx="3508041" cy="495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7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3" descr="i2b_ppt_0403_4-2.jpg">
            <a:extLst>
              <a:ext uri="{FF2B5EF4-FFF2-40B4-BE49-F238E27FC236}">
                <a16:creationId xmlns:a16="http://schemas.microsoft.com/office/drawing/2014/main" id="{333A68E7-C528-269E-A222-55D7970B1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63356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E0D355D-DEED-5F48-9D06-7E98F34F1BF1}"/>
              </a:ext>
            </a:extLst>
          </p:cNvPr>
          <p:cNvSpPr txBox="1"/>
          <p:nvPr/>
        </p:nvSpPr>
        <p:spPr>
          <a:xfrm>
            <a:off x="3798278" y="6316986"/>
            <a:ext cx="4595447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https://www.i2b.at/myi2b/nuetzliche-tools/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A9CDEB-CB25-E2AD-5EBB-5CC29ED0C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956" y="1125705"/>
            <a:ext cx="7786025" cy="4867377"/>
          </a:xfrm>
          <a:prstGeom prst="rect">
            <a:avLst/>
          </a:prstGeom>
        </p:spPr>
      </p:pic>
      <p:sp>
        <p:nvSpPr>
          <p:cNvPr id="4" name="Titel 2">
            <a:extLst>
              <a:ext uri="{FF2B5EF4-FFF2-40B4-BE49-F238E27FC236}">
                <a16:creationId xmlns:a16="http://schemas.microsoft.com/office/drawing/2014/main" id="{63D26149-367A-26D4-35A0-587CCC66A888}"/>
              </a:ext>
            </a:extLst>
          </p:cNvPr>
          <p:cNvSpPr txBox="1">
            <a:spLocks/>
          </p:cNvSpPr>
          <p:nvPr/>
        </p:nvSpPr>
        <p:spPr>
          <a:xfrm>
            <a:off x="3407702" y="-186191"/>
            <a:ext cx="8544949" cy="1348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/>
            <a:r>
              <a:rPr lang="de-AT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 Serviceleistungen</a:t>
            </a:r>
            <a:b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Nützliche Tools</a:t>
            </a:r>
          </a:p>
        </p:txBody>
      </p:sp>
    </p:spTree>
    <p:extLst>
      <p:ext uri="{BB962C8B-B14F-4D97-AF65-F5344CB8AC3E}">
        <p14:creationId xmlns:p14="http://schemas.microsoft.com/office/powerpoint/2010/main" val="2990145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i2b_ppt_0403_4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633567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1AC5C8BF-A571-409C-B6FA-3EAE3C8D4D62}"/>
              </a:ext>
            </a:extLst>
          </p:cNvPr>
          <p:cNvSpPr txBox="1">
            <a:spLocks/>
          </p:cNvSpPr>
          <p:nvPr/>
        </p:nvSpPr>
        <p:spPr>
          <a:xfrm>
            <a:off x="3407702" y="-159396"/>
            <a:ext cx="8544949" cy="1348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/>
            <a:r>
              <a:rPr lang="de-AT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 Serviceleistungen</a:t>
            </a:r>
            <a:b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 ExpertInnen-Feedback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03680EA-3A4A-43B6-B860-05670FC6E9C2}"/>
              </a:ext>
            </a:extLst>
          </p:cNvPr>
          <p:cNvSpPr txBox="1">
            <a:spLocks/>
          </p:cNvSpPr>
          <p:nvPr/>
        </p:nvSpPr>
        <p:spPr>
          <a:xfrm>
            <a:off x="609600" y="3095989"/>
            <a:ext cx="4579907" cy="1004855"/>
          </a:xfrm>
          <a:prstGeom prst="rect">
            <a:avLst/>
          </a:prstGeom>
        </p:spPr>
        <p:txBody>
          <a:bodyPr vert="horz" lIns="121920" tIns="60960" rIns="121920" bIns="6096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09585">
              <a:lnSpc>
                <a:spcPct val="120000"/>
              </a:lnSpc>
              <a:spcBef>
                <a:spcPts val="0"/>
              </a:spcBef>
              <a:buNone/>
            </a:pPr>
            <a:r>
              <a:rPr lang="de-AT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…detaillierte Fachfeedbacks auf den Businessplan durch unsere ExpertInnen</a:t>
            </a:r>
          </a:p>
          <a:p>
            <a:pPr marL="0" indent="0" defTabSz="609585">
              <a:lnSpc>
                <a:spcPct val="120000"/>
              </a:lnSpc>
              <a:spcBef>
                <a:spcPts val="0"/>
              </a:spcBef>
              <a:buNone/>
            </a:pPr>
            <a:endParaRPr lang="de-AT" sz="21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126A325-8F21-46F8-9AA9-37D994002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8856" y="1540861"/>
            <a:ext cx="6523795" cy="3669635"/>
          </a:xfrm>
          <a:prstGeom prst="roundRect">
            <a:avLst>
              <a:gd name="adj" fmla="val 3836"/>
            </a:avLst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90E6386-5701-1641-B0B5-E8E366E29904}"/>
              </a:ext>
            </a:extLst>
          </p:cNvPr>
          <p:cNvSpPr txBox="1"/>
          <p:nvPr/>
        </p:nvSpPr>
        <p:spPr>
          <a:xfrm>
            <a:off x="3927231" y="6180058"/>
            <a:ext cx="4337539" cy="60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https://www.i2b.at/myi2b/businessplan/</a:t>
            </a:r>
            <a:endParaRPr lang="de-DE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/>
            <a:r>
              <a:rPr lang="de-DE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für registrierte User</a:t>
            </a:r>
          </a:p>
        </p:txBody>
      </p:sp>
    </p:spTree>
    <p:extLst>
      <p:ext uri="{BB962C8B-B14F-4D97-AF65-F5344CB8AC3E}">
        <p14:creationId xmlns:p14="http://schemas.microsoft.com/office/powerpoint/2010/main" val="1205739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i2b_ppt_0403_4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633567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1AC5C8BF-A571-409C-B6FA-3EAE3C8D4D62}"/>
              </a:ext>
            </a:extLst>
          </p:cNvPr>
          <p:cNvSpPr txBox="1">
            <a:spLocks/>
          </p:cNvSpPr>
          <p:nvPr/>
        </p:nvSpPr>
        <p:spPr>
          <a:xfrm>
            <a:off x="3407702" y="-159396"/>
            <a:ext cx="8544949" cy="1348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/>
            <a:r>
              <a:rPr lang="de-AT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 Serviceleistungen</a:t>
            </a:r>
            <a:b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667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Expert:innen</a:t>
            </a:r>
            <a:endParaRPr lang="de-AT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90E6386-5701-1641-B0B5-E8E366E29904}"/>
              </a:ext>
            </a:extLst>
          </p:cNvPr>
          <p:cNvSpPr txBox="1"/>
          <p:nvPr/>
        </p:nvSpPr>
        <p:spPr>
          <a:xfrm>
            <a:off x="3927231" y="6332457"/>
            <a:ext cx="4419600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https://www.i2b.at/netzwerk/expertinnen/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347E9A8C-736B-91A0-2CCA-F8FD8256E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93294" y="1122382"/>
            <a:ext cx="4771881" cy="4977977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D30FCE6-14B4-3E89-F202-20253CD50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176" y="1256626"/>
            <a:ext cx="4717225" cy="48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1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i2b_ppt_0403_4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633567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872E95A6-A943-40E2-8477-8303166C1AD3}"/>
              </a:ext>
            </a:extLst>
          </p:cNvPr>
          <p:cNvSpPr txBox="1">
            <a:spLocks/>
          </p:cNvSpPr>
          <p:nvPr/>
        </p:nvSpPr>
        <p:spPr>
          <a:xfrm>
            <a:off x="3407702" y="-212991"/>
            <a:ext cx="8544949" cy="1348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/>
            <a:r>
              <a:rPr lang="de-AT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 Serviceleistungen</a:t>
            </a:r>
            <a:b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Partnernetzwerk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3A06D0E-7895-4E9D-9ED6-930233531D7E}"/>
              </a:ext>
            </a:extLst>
          </p:cNvPr>
          <p:cNvSpPr txBox="1">
            <a:spLocks/>
          </p:cNvSpPr>
          <p:nvPr/>
        </p:nvSpPr>
        <p:spPr>
          <a:xfrm>
            <a:off x="973015" y="2858329"/>
            <a:ext cx="3729423" cy="91650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09585">
              <a:lnSpc>
                <a:spcPct val="120000"/>
              </a:lnSpc>
              <a:spcBef>
                <a:spcPts val="0"/>
              </a:spcBef>
              <a:buNone/>
            </a:pPr>
            <a:r>
              <a:rPr lang="de-AT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österreichweites Netzwerk an Partnern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E0E9D98-A31E-8941-8FF4-9C0F412C0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625" y="988429"/>
            <a:ext cx="5259292" cy="516861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3DF7AF3-BD1B-824F-868B-D43E56FD82C8}"/>
              </a:ext>
            </a:extLst>
          </p:cNvPr>
          <p:cNvSpPr txBox="1"/>
          <p:nvPr/>
        </p:nvSpPr>
        <p:spPr>
          <a:xfrm>
            <a:off x="4489907" y="6271714"/>
            <a:ext cx="3212188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de-DE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https://www.i2b.at/netzwerk/</a:t>
            </a:r>
            <a:endParaRPr lang="de-DE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355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A27FA-9D86-CB44-BF54-0F4D22830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A47F2F2-B69A-DE4C-969E-AC6E3EC85F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i2b_ppt_0403_4-1.jpg">
            <a:extLst>
              <a:ext uri="{FF2B5EF4-FFF2-40B4-BE49-F238E27FC236}">
                <a16:creationId xmlns:a16="http://schemas.microsoft.com/office/drawing/2014/main" id="{48B65D2A-4423-5041-A8BD-B91517AB6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2" y="3417"/>
            <a:ext cx="12222583" cy="6886576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E1698411-4332-514C-BEC8-223146B84C51}"/>
              </a:ext>
            </a:extLst>
          </p:cNvPr>
          <p:cNvSpPr txBox="1">
            <a:spLocks/>
          </p:cNvSpPr>
          <p:nvPr/>
        </p:nvSpPr>
        <p:spPr>
          <a:xfrm>
            <a:off x="6584869" y="3241799"/>
            <a:ext cx="5937663" cy="1084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189">
              <a:defRPr/>
            </a:pPr>
            <a:r>
              <a:rPr lang="de-AT" sz="8000" b="1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Der Wettbewerb</a:t>
            </a:r>
          </a:p>
        </p:txBody>
      </p:sp>
    </p:spTree>
    <p:extLst>
      <p:ext uri="{BB962C8B-B14F-4D97-AF65-F5344CB8AC3E}">
        <p14:creationId xmlns:p14="http://schemas.microsoft.com/office/powerpoint/2010/main" val="3851998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7A525E51-51BE-46D8-8B21-18BA546ED6D5}"/>
              </a:ext>
            </a:extLst>
          </p:cNvPr>
          <p:cNvSpPr txBox="1">
            <a:spLocks/>
          </p:cNvSpPr>
          <p:nvPr/>
        </p:nvSpPr>
        <p:spPr>
          <a:xfrm>
            <a:off x="911424" y="2753060"/>
            <a:ext cx="9178264" cy="144568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09585"/>
            <a:r>
              <a:rPr lang="de-AT" sz="5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i2b Businessplan-Wettbewerb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D8FBC4C-09A5-6053-C958-43374DA2AA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B0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220212_i2b_Wettbewerb_i2b_1x1.mp4" descr="220212_i2b_Wettbewerb_i2b_1x1.mp4">
            <a:hlinkClick r:id="" action="ppaction://media"/>
            <a:extLst>
              <a:ext uri="{FF2B5EF4-FFF2-40B4-BE49-F238E27FC236}">
                <a16:creationId xmlns:a16="http://schemas.microsoft.com/office/drawing/2014/main" id="{08066CE5-E4FD-5D79-8D64-1F2F427B1F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1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27BDDC5-3D7A-6050-D7AD-078D435C3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0" b="5893"/>
          <a:stretch/>
        </p:blipFill>
        <p:spPr>
          <a:xfrm>
            <a:off x="21" y="-1"/>
            <a:ext cx="12191980" cy="6957391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DB3F5F2-3A0B-7D5E-F9BF-980342983DC5}"/>
              </a:ext>
            </a:extLst>
          </p:cNvPr>
          <p:cNvSpPr txBox="1">
            <a:spLocks/>
          </p:cNvSpPr>
          <p:nvPr/>
        </p:nvSpPr>
        <p:spPr>
          <a:xfrm>
            <a:off x="-198782" y="4674606"/>
            <a:ext cx="12191979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5333" b="1" dirty="0" err="1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Preise</a:t>
            </a:r>
            <a:r>
              <a:rPr lang="en-US" sz="5333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im</a:t>
            </a:r>
            <a:r>
              <a:rPr lang="en-US" sz="5333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Gesamtwert</a:t>
            </a:r>
            <a:r>
              <a:rPr lang="en-US" sz="5333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von </a:t>
            </a:r>
            <a:r>
              <a:rPr lang="en-US" sz="5333" b="1" dirty="0" err="1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über</a:t>
            </a:r>
            <a:r>
              <a:rPr lang="en-US" sz="5333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200.000 Euro</a:t>
            </a:r>
          </a:p>
        </p:txBody>
      </p:sp>
    </p:spTree>
    <p:extLst>
      <p:ext uri="{BB962C8B-B14F-4D97-AF65-F5344CB8AC3E}">
        <p14:creationId xmlns:p14="http://schemas.microsoft.com/office/powerpoint/2010/main" val="175453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i2b_ppt_0403_4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633567"/>
          </a:xfrm>
          <a:prstGeom prst="rect">
            <a:avLst/>
          </a:prstGeom>
        </p:spPr>
      </p:pic>
      <p:pic>
        <p:nvPicPr>
          <p:cNvPr id="6" name="Inhaltsplatzhalter 5" descr="Ein Bild, das Text, Elektronik, Screenshot enthält.&#10;&#10;Automatisch generierte Beschreibung">
            <a:extLst>
              <a:ext uri="{FF2B5EF4-FFF2-40B4-BE49-F238E27FC236}">
                <a16:creationId xmlns:a16="http://schemas.microsoft.com/office/drawing/2014/main" id="{236D3046-3971-F3C6-9225-55D0C7BEB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885" r="8236"/>
          <a:stretch/>
        </p:blipFill>
        <p:spPr>
          <a:xfrm>
            <a:off x="-13252" y="-1"/>
            <a:ext cx="12293159" cy="6857999"/>
          </a:xfrm>
        </p:spPr>
      </p:pic>
    </p:spTree>
    <p:extLst>
      <p:ext uri="{BB962C8B-B14F-4D97-AF65-F5344CB8AC3E}">
        <p14:creationId xmlns:p14="http://schemas.microsoft.com/office/powerpoint/2010/main" val="685928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A27FA-9D86-CB44-BF54-0F4D22830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A47F2F2-B69A-DE4C-969E-AC6E3EC85F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i2b_ppt_0403_4-1.jpg">
            <a:extLst>
              <a:ext uri="{FF2B5EF4-FFF2-40B4-BE49-F238E27FC236}">
                <a16:creationId xmlns:a16="http://schemas.microsoft.com/office/drawing/2014/main" id="{48B65D2A-4423-5041-A8BD-B91517AB6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2" y="3417"/>
            <a:ext cx="12222583" cy="6886576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88FAF2CE-34E5-3B45-B809-A4EB7F4C83BC}"/>
              </a:ext>
            </a:extLst>
          </p:cNvPr>
          <p:cNvSpPr txBox="1">
            <a:spLocks/>
          </p:cNvSpPr>
          <p:nvPr/>
        </p:nvSpPr>
        <p:spPr>
          <a:xfrm>
            <a:off x="6379012" y="766219"/>
            <a:ext cx="5452623" cy="360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91" indent="-355591" defTabSz="609585">
              <a:buNone/>
              <a:defRPr/>
            </a:pPr>
            <a:endParaRPr lang="de-AT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355591" indent="-355591" defTabSz="609585">
              <a:buNone/>
              <a:defRPr/>
            </a:pPr>
            <a:endParaRPr lang="de-AT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355591" indent="-355591" defTabSz="609585">
              <a:buNone/>
              <a:defRPr/>
            </a:pPr>
            <a:endParaRPr lang="de-AT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355591" indent="-355591" defTabSz="609585">
              <a:buNone/>
              <a:defRPr/>
            </a:pPr>
            <a:endParaRPr lang="de-AT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457189" indent="-457189" defTabSz="609585">
              <a:buNone/>
              <a:defRPr/>
            </a:pPr>
            <a:r>
              <a:rPr lang="de-AT" b="1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Nicole Kus</a:t>
            </a:r>
            <a:r>
              <a:rPr lang="de-AT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,</a:t>
            </a:r>
          </a:p>
          <a:p>
            <a:pPr marL="457189" indent="-457189" defTabSz="609585">
              <a:buNone/>
              <a:defRPr/>
            </a:pPr>
            <a:r>
              <a:rPr lang="de-AT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Öffentlichkeitsarbeit und Kommunikation</a:t>
            </a:r>
          </a:p>
          <a:p>
            <a:pPr marL="457189" indent="-457189" defTabSz="609585">
              <a:buNone/>
              <a:defRPr/>
            </a:pPr>
            <a:r>
              <a:rPr lang="en-US" u="sng" dirty="0">
                <a:solidFill>
                  <a:srgbClr val="5B9BD5">
                    <a:lumMod val="40000"/>
                    <a:lumOff val="60000"/>
                  </a:srgb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kus@i2b.at</a:t>
            </a:r>
            <a:endParaRPr lang="de-AT" u="sng" dirty="0">
              <a:solidFill>
                <a:srgbClr val="5B9BD5">
                  <a:lumMod val="40000"/>
                  <a:lumOff val="60000"/>
                </a:srgb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339161B-06A3-930D-1C2A-77C12FB04DAF}"/>
              </a:ext>
            </a:extLst>
          </p:cNvPr>
          <p:cNvSpPr txBox="1">
            <a:spLocks/>
          </p:cNvSpPr>
          <p:nvPr/>
        </p:nvSpPr>
        <p:spPr>
          <a:xfrm>
            <a:off x="909405" y="766220"/>
            <a:ext cx="4572000" cy="360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91" indent="-355591" defTabSz="609585">
              <a:buNone/>
              <a:defRPr/>
            </a:pPr>
            <a:endParaRPr lang="de-AT" b="1" u="sng" dirty="0">
              <a:solidFill>
                <a:srgbClr val="5B9BD5">
                  <a:lumMod val="40000"/>
                  <a:lumOff val="60000"/>
                </a:srgb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355591" indent="-355591" defTabSz="609585">
              <a:buNone/>
              <a:defRPr/>
            </a:pPr>
            <a:endParaRPr lang="de-AT" b="1" u="sng" dirty="0">
              <a:solidFill>
                <a:srgbClr val="5B9BD5">
                  <a:lumMod val="40000"/>
                  <a:lumOff val="60000"/>
                </a:srgb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457189" indent="-457189" defTabSz="609585">
              <a:buNone/>
              <a:defRPr/>
            </a:pPr>
            <a:endParaRPr lang="de-AT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457189" indent="-457189" defTabSz="609585">
              <a:buNone/>
              <a:defRPr/>
            </a:pPr>
            <a:endParaRPr lang="de-AT" b="1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457189" indent="-457189" defTabSz="609585">
              <a:buNone/>
              <a:defRPr/>
            </a:pPr>
            <a:r>
              <a:rPr lang="de-AT" b="1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Lisa Rupp</a:t>
            </a:r>
            <a:r>
              <a:rPr lang="de-AT" b="1" dirty="0">
                <a:solidFill>
                  <a:srgbClr val="5B9BD5">
                    <a:lumMod val="40000"/>
                    <a:lumOff val="60000"/>
                  </a:srgb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,</a:t>
            </a:r>
          </a:p>
          <a:p>
            <a:pPr marL="457189" indent="-457189" defTabSz="609585">
              <a:buNone/>
              <a:defRPr/>
            </a:pPr>
            <a:r>
              <a:rPr lang="de-AT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Stellvertretende  Geschäftsführerin</a:t>
            </a:r>
          </a:p>
          <a:p>
            <a:pPr marL="457189" indent="-457189" defTabSz="609585">
              <a:buNone/>
              <a:defRPr/>
            </a:pPr>
            <a:r>
              <a:rPr lang="de-AT" dirty="0">
                <a:solidFill>
                  <a:srgbClr val="BDD7EF"/>
                </a:solidFill>
                <a:latin typeface="Browallia New" panose="020B0604020202020204" pitchFamily="34" charset="-34"/>
                <a:cs typeface="Browallia New" panose="020B0604020202020204" pitchFamily="34" charset="-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rupp@i2b.at</a:t>
            </a:r>
            <a:endParaRPr lang="de-AT" dirty="0">
              <a:solidFill>
                <a:srgbClr val="BDD7EF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457189" indent="-457189" defTabSz="609585">
              <a:buNone/>
              <a:defRPr/>
            </a:pPr>
            <a:endParaRPr lang="de-AT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5391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s, draußen, Schüssel, Barbecue enthält.&#10;&#10;Automatisch generierte Beschreibung">
            <a:extLst>
              <a:ext uri="{FF2B5EF4-FFF2-40B4-BE49-F238E27FC236}">
                <a16:creationId xmlns:a16="http://schemas.microsoft.com/office/drawing/2014/main" id="{AD8545C9-A10E-1346-A8BC-AC913E126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53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5BA542EB-4698-0E91-BD2E-5AA0615D5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23" y="-22346"/>
            <a:ext cx="12200331" cy="6862686"/>
          </a:xfrm>
          <a:prstGeom prst="rect">
            <a:avLst/>
          </a:prstGeom>
        </p:spPr>
      </p:pic>
      <p:pic>
        <p:nvPicPr>
          <p:cNvPr id="6" name="Grafik 5" descr="Ein Bild, das Text, draußen, aus Holz enthält.&#10;&#10;Automatisch generierte Beschreibung">
            <a:extLst>
              <a:ext uri="{FF2B5EF4-FFF2-40B4-BE49-F238E27FC236}">
                <a16:creationId xmlns:a16="http://schemas.microsoft.com/office/drawing/2014/main" id="{B2CC2F0C-1E0A-CE41-A0AC-F0A5A1CB878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17670" y="4507034"/>
            <a:ext cx="3060000" cy="2340000"/>
          </a:xfrm>
          <a:prstGeom prst="rect">
            <a:avLst/>
          </a:prstGeom>
        </p:spPr>
      </p:pic>
      <p:pic>
        <p:nvPicPr>
          <p:cNvPr id="8" name="Grafik 7" descr="Ein Bild, das Schleife, Verbinder, Geschenkpapier enthält.&#10;&#10;Automatisch generierte Beschreibung">
            <a:extLst>
              <a:ext uri="{FF2B5EF4-FFF2-40B4-BE49-F238E27FC236}">
                <a16:creationId xmlns:a16="http://schemas.microsoft.com/office/drawing/2014/main" id="{D81E2A8C-B818-D549-BCD0-D4D8C261D49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42307" y="4518000"/>
            <a:ext cx="3060000" cy="234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3616A0D-7C09-1A44-B332-112249182490}"/>
              </a:ext>
            </a:extLst>
          </p:cNvPr>
          <p:cNvPicPr>
            <a:picLocks/>
          </p:cNvPicPr>
          <p:nvPr/>
        </p:nvPicPr>
        <p:blipFill>
          <a:blip r:embed="rId6"/>
          <a:srcRect/>
          <a:stretch/>
        </p:blipFill>
        <p:spPr>
          <a:xfrm>
            <a:off x="3002262" y="476"/>
            <a:ext cx="3060000" cy="2336265"/>
          </a:xfrm>
          <a:prstGeom prst="rect">
            <a:avLst/>
          </a:prstGeom>
        </p:spPr>
      </p:pic>
      <p:pic>
        <p:nvPicPr>
          <p:cNvPr id="10" name="Grafik 9" descr="Ein Bild, das Elektronik, Kamera enthält.&#10;&#10;Automatisch generierte Beschreibung">
            <a:extLst>
              <a:ext uri="{FF2B5EF4-FFF2-40B4-BE49-F238E27FC236}">
                <a16:creationId xmlns:a16="http://schemas.microsoft.com/office/drawing/2014/main" id="{FE35BAE2-7481-E747-B08F-5C4F2F6A24CF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-1" r="20893"/>
          <a:stretch/>
        </p:blipFill>
        <p:spPr>
          <a:xfrm>
            <a:off x="-5714" y="4507034"/>
            <a:ext cx="3060000" cy="234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EE9E13E-0A24-DE45-ADF6-49FD5050E24C}"/>
              </a:ext>
            </a:extLst>
          </p:cNvPr>
          <p:cNvPicPr>
            <a:picLocks/>
          </p:cNvPicPr>
          <p:nvPr/>
        </p:nvPicPr>
        <p:blipFill>
          <a:blip r:embed="rId8"/>
          <a:srcRect/>
          <a:stretch/>
        </p:blipFill>
        <p:spPr>
          <a:xfrm>
            <a:off x="9104247" y="17660"/>
            <a:ext cx="3060000" cy="232661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D6E19CC-1E35-294E-A721-9457DCEB5714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6038303" y="12833"/>
            <a:ext cx="3060000" cy="2336265"/>
          </a:xfrm>
          <a:prstGeom prst="rect">
            <a:avLst/>
          </a:prstGeom>
        </p:spPr>
      </p:pic>
      <p:pic>
        <p:nvPicPr>
          <p:cNvPr id="14" name="Grafik 13" descr="Ein Bild, das dunkel, Nacht, Nachthimmel enthält.&#10;&#10;Automatisch generierte Beschreibung">
            <a:extLst>
              <a:ext uri="{FF2B5EF4-FFF2-40B4-BE49-F238E27FC236}">
                <a16:creationId xmlns:a16="http://schemas.microsoft.com/office/drawing/2014/main" id="{567982FC-40AC-3F4F-909A-6B970B3124E1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9132000" y="4507034"/>
            <a:ext cx="3060000" cy="234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8571E15-56A5-B346-8F9F-D3B912BBAA68}"/>
              </a:ext>
            </a:extLst>
          </p:cNvPr>
          <p:cNvPicPr>
            <a:picLocks/>
          </p:cNvPicPr>
          <p:nvPr/>
        </p:nvPicPr>
        <p:blipFill>
          <a:blip r:embed="rId11"/>
          <a:srcRect/>
          <a:stretch/>
        </p:blipFill>
        <p:spPr>
          <a:xfrm>
            <a:off x="9113666" y="2384784"/>
            <a:ext cx="3060000" cy="227032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6E8CFB6-FE59-1B49-90ED-380B549148E4}"/>
              </a:ext>
            </a:extLst>
          </p:cNvPr>
          <p:cNvPicPr>
            <a:picLocks/>
          </p:cNvPicPr>
          <p:nvPr/>
        </p:nvPicPr>
        <p:blipFill>
          <a:blip r:embed="rId12"/>
          <a:srcRect/>
          <a:stretch/>
        </p:blipFill>
        <p:spPr>
          <a:xfrm>
            <a:off x="3026235" y="2349945"/>
            <a:ext cx="3031935" cy="234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CFE8D4E-FD10-D147-A11B-0937B2DF9795}"/>
              </a:ext>
            </a:extLst>
          </p:cNvPr>
          <p:cNvPicPr>
            <a:picLocks/>
          </p:cNvPicPr>
          <p:nvPr/>
        </p:nvPicPr>
        <p:blipFill>
          <a:blip r:embed="rId13"/>
          <a:srcRect/>
          <a:stretch/>
        </p:blipFill>
        <p:spPr>
          <a:xfrm>
            <a:off x="6058786" y="2370858"/>
            <a:ext cx="3060000" cy="229817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DBB685E-CCAC-84D3-F4D9-02F9ECCB3046}"/>
              </a:ext>
            </a:extLst>
          </p:cNvPr>
          <p:cNvPicPr>
            <a:picLocks/>
          </p:cNvPicPr>
          <p:nvPr/>
        </p:nvPicPr>
        <p:blipFill>
          <a:blip r:embed="rId14"/>
          <a:srcRect/>
          <a:stretch/>
        </p:blipFill>
        <p:spPr>
          <a:xfrm>
            <a:off x="1937" y="2318561"/>
            <a:ext cx="3005951" cy="2295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532DFE4-A407-4224-5D4F-ED1EACE67EBA}"/>
              </a:ext>
            </a:extLst>
          </p:cNvPr>
          <p:cNvPicPr>
            <a:picLocks/>
          </p:cNvPicPr>
          <p:nvPr/>
        </p:nvPicPr>
        <p:blipFill>
          <a:blip r:embed="rId15"/>
          <a:srcRect/>
          <a:stretch/>
        </p:blipFill>
        <p:spPr>
          <a:xfrm>
            <a:off x="-21422" y="-22346"/>
            <a:ext cx="3048324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B6709C0-88DC-6A47-BBA2-C20AFB7CAEDC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DA3CEC0-D598-5A47-BF74-27ACFF743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9" r="10180" b="21992"/>
          <a:stretch/>
        </p:blipFill>
        <p:spPr>
          <a:xfrm>
            <a:off x="3639512" y="954951"/>
            <a:ext cx="4912976" cy="4948098"/>
          </a:xfrm>
          <a:prstGeom prst="ellipse">
            <a:avLst/>
          </a:prstGeom>
        </p:spPr>
      </p:pic>
      <p:pic>
        <p:nvPicPr>
          <p:cNvPr id="6" name="Bild 3" descr="i2b_ppt_0403_4-1.jpg">
            <a:extLst>
              <a:ext uri="{FF2B5EF4-FFF2-40B4-BE49-F238E27FC236}">
                <a16:creationId xmlns:a16="http://schemas.microsoft.com/office/drawing/2014/main" id="{7EDC0795-E541-EA41-8077-AC73A0C8CC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9795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B6709C0-88DC-6A47-BBA2-C20AFB7CAEDC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Bild 3" descr="i2b_ppt_0403_4-1.jpg">
            <a:extLst>
              <a:ext uri="{FF2B5EF4-FFF2-40B4-BE49-F238E27FC236}">
                <a16:creationId xmlns:a16="http://schemas.microsoft.com/office/drawing/2014/main" id="{7EDC0795-E541-EA41-8077-AC73A0C8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  <p:pic>
        <p:nvPicPr>
          <p:cNvPr id="10" name="Picture 6" descr="http://4minuten.eu/wp-content/uploads/2011/01/dumme-bauten-0003-500x375.jpg">
            <a:extLst>
              <a:ext uri="{FF2B5EF4-FFF2-40B4-BE49-F238E27FC236}">
                <a16:creationId xmlns:a16="http://schemas.microsoft.com/office/drawing/2014/main" id="{69F8B217-CCB3-674C-9B90-1FD33C40F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8" t="19337" r="17226" b="5250"/>
          <a:stretch/>
        </p:blipFill>
        <p:spPr bwMode="auto">
          <a:xfrm>
            <a:off x="6801105" y="1998457"/>
            <a:ext cx="5281706" cy="4577477"/>
          </a:xfrm>
          <a:prstGeom prst="roundRect">
            <a:avLst>
              <a:gd name="adj" fmla="val 2153"/>
            </a:avLst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elbe-penthouse.de/blog/images/435.jpg">
            <a:extLst>
              <a:ext uri="{FF2B5EF4-FFF2-40B4-BE49-F238E27FC236}">
                <a16:creationId xmlns:a16="http://schemas.microsoft.com/office/drawing/2014/main" id="{22AB7463-A2AD-BC4E-B44A-BDDDE1238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16"/>
          <a:stretch/>
        </p:blipFill>
        <p:spPr bwMode="auto">
          <a:xfrm>
            <a:off x="3599880" y="658757"/>
            <a:ext cx="3064122" cy="5929361"/>
          </a:xfrm>
          <a:prstGeom prst="roundRect">
            <a:avLst>
              <a:gd name="adj" fmla="val 3097"/>
            </a:avLst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spassfieber.de/funpics/laterne-durch-loch-in-balkon-gefuehrt.jpg">
            <a:extLst>
              <a:ext uri="{FF2B5EF4-FFF2-40B4-BE49-F238E27FC236}">
                <a16:creationId xmlns:a16="http://schemas.microsoft.com/office/drawing/2014/main" id="{0C3139E7-F55D-F149-A7F2-871F80FC8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74"/>
          <a:stretch/>
        </p:blipFill>
        <p:spPr bwMode="auto">
          <a:xfrm>
            <a:off x="128498" y="658757"/>
            <a:ext cx="3341534" cy="5929361"/>
          </a:xfrm>
          <a:prstGeom prst="roundRect">
            <a:avLst>
              <a:gd name="adj" fmla="val 248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05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A27FA-9D86-CB44-BF54-0F4D22830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A47F2F2-B69A-DE4C-969E-AC6E3EC85F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i2b_ppt_0403_4-1.jpg">
            <a:extLst>
              <a:ext uri="{FF2B5EF4-FFF2-40B4-BE49-F238E27FC236}">
                <a16:creationId xmlns:a16="http://schemas.microsoft.com/office/drawing/2014/main" id="{48B65D2A-4423-5041-A8BD-B91517AB6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" y="3417"/>
            <a:ext cx="12222583" cy="6886576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F2ACC8CA-80AA-CB42-9907-453F2679BA50}"/>
              </a:ext>
            </a:extLst>
          </p:cNvPr>
          <p:cNvSpPr txBox="1">
            <a:spLocks/>
          </p:cNvSpPr>
          <p:nvPr/>
        </p:nvSpPr>
        <p:spPr>
          <a:xfrm>
            <a:off x="2461847" y="3241798"/>
            <a:ext cx="9573796" cy="1084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8000" b="1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Der Businessplan</a:t>
            </a:r>
            <a:endParaRPr kumimoji="0" lang="de-AT" sz="8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3765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B6709C0-88DC-6A47-BBA2-C20AFB7CAEDC}"/>
              </a:ext>
            </a:extLst>
          </p:cNvPr>
          <p:cNvSpPr/>
          <p:nvPr/>
        </p:nvSpPr>
        <p:spPr>
          <a:xfrm>
            <a:off x="0" y="-11873"/>
            <a:ext cx="12192000" cy="6858000"/>
          </a:xfrm>
          <a:prstGeom prst="rect">
            <a:avLst/>
          </a:prstGeom>
          <a:solidFill>
            <a:srgbClr val="16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3" descr="i2b_ppt_0403_4-1.jpg">
            <a:extLst>
              <a:ext uri="{FF2B5EF4-FFF2-40B4-BE49-F238E27FC236}">
                <a16:creationId xmlns:a16="http://schemas.microsoft.com/office/drawing/2014/main" id="{7EDC0795-E541-EA41-8077-AC73A0C8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7282" r="77793" b="64766"/>
          <a:stretch/>
        </p:blipFill>
        <p:spPr>
          <a:xfrm>
            <a:off x="10509662" y="216357"/>
            <a:ext cx="1413164" cy="1413164"/>
          </a:xfrm>
          <a:prstGeom prst="ellipse">
            <a:avLst/>
          </a:prstGeom>
        </p:spPr>
      </p:pic>
      <p:cxnSp>
        <p:nvCxnSpPr>
          <p:cNvPr id="7" name="Gerader Verbinder 7">
            <a:extLst>
              <a:ext uri="{FF2B5EF4-FFF2-40B4-BE49-F238E27FC236}">
                <a16:creationId xmlns:a16="http://schemas.microsoft.com/office/drawing/2014/main" id="{E1943CD0-7C06-E544-B56D-043F10119B4E}"/>
              </a:ext>
            </a:extLst>
          </p:cNvPr>
          <p:cNvCxnSpPr/>
          <p:nvPr/>
        </p:nvCxnSpPr>
        <p:spPr>
          <a:xfrm>
            <a:off x="251520" y="1352458"/>
            <a:ext cx="878497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2">
            <a:extLst>
              <a:ext uri="{FF2B5EF4-FFF2-40B4-BE49-F238E27FC236}">
                <a16:creationId xmlns:a16="http://schemas.microsoft.com/office/drawing/2014/main" id="{3F6C5A36-EE4E-884A-B0CA-5110FF2293B9}"/>
              </a:ext>
            </a:extLst>
          </p:cNvPr>
          <p:cNvSpPr txBox="1">
            <a:spLocks/>
          </p:cNvSpPr>
          <p:nvPr/>
        </p:nvSpPr>
        <p:spPr>
          <a:xfrm>
            <a:off x="457200" y="298624"/>
            <a:ext cx="6408712" cy="101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Businessplan</a:t>
            </a:r>
            <a:b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Aussehen und Form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1FBE6F53-E84B-6A42-9245-8718C53ED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30" y="1761396"/>
            <a:ext cx="6972320" cy="4400568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de-A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20-30 Seiten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Vollständigkeit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Rechtschreibung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Übersichtlichkeit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AT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Graphische Aufbereitung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A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AT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erste Eindruck zählt!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A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http://blog.larrybodine.com/uploads/image/ParsinenLittleBlackBook2008-450.jpg">
            <a:extLst>
              <a:ext uri="{FF2B5EF4-FFF2-40B4-BE49-F238E27FC236}">
                <a16:creationId xmlns:a16="http://schemas.microsoft.com/office/drawing/2014/main" id="{65F0223F-B331-2A46-9B03-7CAAC8A1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12399">
            <a:off x="6082392" y="2104319"/>
            <a:ext cx="4666593" cy="3544167"/>
          </a:xfrm>
          <a:prstGeom prst="roundRect">
            <a:avLst>
              <a:gd name="adj" fmla="val 3989"/>
            </a:avLst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883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2b_16_zu_9" id="{268E9C15-E2D4-4D5D-8D49-39648695A42D}" vid="{73998D30-BE18-4F02-A48A-118E6E422D06}"/>
    </a:ext>
  </a:extLst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e0b23-290a-438e-aac0-07fe88e42420" xsi:nil="true"/>
    <lcf76f155ced4ddcb4097134ff3c332f xmlns="5a9cf4d1-b010-4b98-98d6-655c5a088a54">
      <Terms xmlns="http://schemas.microsoft.com/office/infopath/2007/PartnerControls"/>
    </lcf76f155ced4ddcb4097134ff3c332f>
    <SharedWithUsers xmlns="bc2e0b23-290a-438e-aac0-07fe88e42420">
      <UserInfo>
        <DisplayName>Nicole Kus</DisplayName>
        <AccountId>10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C84CD9F0F87D44BBD5639A2D5776968" ma:contentTypeVersion="18" ma:contentTypeDescription="Ein neues Dokument erstellen." ma:contentTypeScope="" ma:versionID="d752b10551032f5b4e4e84177e85adc3">
  <xsd:schema xmlns:xsd="http://www.w3.org/2001/XMLSchema" xmlns:xs="http://www.w3.org/2001/XMLSchema" xmlns:p="http://schemas.microsoft.com/office/2006/metadata/properties" xmlns:ns2="5a9cf4d1-b010-4b98-98d6-655c5a088a54" xmlns:ns3="bc2e0b23-290a-438e-aac0-07fe88e42420" targetNamespace="http://schemas.microsoft.com/office/2006/metadata/properties" ma:root="true" ma:fieldsID="d7951248d7d74d4c1293108e4ca2fc09" ns2:_="" ns3:_="">
    <xsd:import namespace="5a9cf4d1-b010-4b98-98d6-655c5a088a54"/>
    <xsd:import namespace="bc2e0b23-290a-438e-aac0-07fe88e424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9cf4d1-b010-4b98-98d6-655c5a088a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c272ac03-5829-433c-aa6e-bf57023e13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e0b23-290a-438e-aac0-07fe88e4242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53e87064-6499-40df-9fcd-80c9ab9725bc}" ma:internalName="TaxCatchAll" ma:showField="CatchAllData" ma:web="bc2e0b23-290a-438e-aac0-07fe88e424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9CB1FE-7098-44A0-B66E-34E12C717D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7473C1-D792-4652-9936-E7F70418BD7C}">
  <ds:schemaRefs>
    <ds:schemaRef ds:uri="http://www.w3.org/XML/1998/namespace"/>
    <ds:schemaRef ds:uri="http://purl.org/dc/terms/"/>
    <ds:schemaRef ds:uri="5a9cf4d1-b010-4b98-98d6-655c5a088a54"/>
    <ds:schemaRef ds:uri="http://purl.org/dc/dcmitype/"/>
    <ds:schemaRef ds:uri="bc2e0b23-290a-438e-aac0-07fe88e42420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0CEE6D27-54C5-4645-9B69-6F52CBF1E3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9cf4d1-b010-4b98-98d6-655c5a088a54"/>
    <ds:schemaRef ds:uri="bc2e0b23-290a-438e-aac0-07fe88e424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1669</Words>
  <Application>Microsoft Macintosh PowerPoint</Application>
  <PresentationFormat>Breitbild</PresentationFormat>
  <Paragraphs>319</Paragraphs>
  <Slides>39</Slides>
  <Notes>28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39</vt:i4>
      </vt:variant>
    </vt:vector>
  </HeadingPairs>
  <TitlesOfParts>
    <vt:vector size="47" baseType="lpstr">
      <vt:lpstr>Arial</vt:lpstr>
      <vt:lpstr>Browallia New</vt:lpstr>
      <vt:lpstr>Calibri</vt:lpstr>
      <vt:lpstr>Calibri Light</vt:lpstr>
      <vt:lpstr>Symbol</vt:lpstr>
      <vt:lpstr>Office</vt:lpstr>
      <vt:lpstr>Office-Design</vt:lpstr>
      <vt:lpstr>1_Office</vt:lpstr>
      <vt:lpstr>Hi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Nicole Kus</dc:creator>
  <cp:lastModifiedBy>Nicole Kus</cp:lastModifiedBy>
  <cp:revision>46</cp:revision>
  <dcterms:created xsi:type="dcterms:W3CDTF">2021-03-11T12:46:58Z</dcterms:created>
  <dcterms:modified xsi:type="dcterms:W3CDTF">2023-03-31T06:23:46Z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0x010100CC84CD9F0F87D44BBD5639A2D5776968</vt:lpwstr>
  </property>
  <property fmtid="{D5CDD505-2E9C-101B-9397-08002B2CF9AE}" pid="3" name="MediaServiceImageTags">
    <vt:lpwstr/>
  </property>
</Properties>
</file>